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5" r:id="rId1"/>
  </p:sldMasterIdLst>
  <p:notesMasterIdLst>
    <p:notesMasterId r:id="rId35"/>
  </p:notesMasterIdLst>
  <p:handoutMasterIdLst>
    <p:handoutMasterId r:id="rId36"/>
  </p:handoutMasterIdLst>
  <p:sldIdLst>
    <p:sldId id="278" r:id="rId2"/>
    <p:sldId id="270" r:id="rId3"/>
    <p:sldId id="391" r:id="rId4"/>
    <p:sldId id="389" r:id="rId5"/>
    <p:sldId id="373" r:id="rId6"/>
    <p:sldId id="312" r:id="rId7"/>
    <p:sldId id="295" r:id="rId8"/>
    <p:sldId id="351" r:id="rId9"/>
    <p:sldId id="353" r:id="rId10"/>
    <p:sldId id="354" r:id="rId11"/>
    <p:sldId id="355" r:id="rId12"/>
    <p:sldId id="365" r:id="rId13"/>
    <p:sldId id="371" r:id="rId14"/>
    <p:sldId id="405" r:id="rId15"/>
    <p:sldId id="404" r:id="rId16"/>
    <p:sldId id="406" r:id="rId17"/>
    <p:sldId id="333" r:id="rId18"/>
    <p:sldId id="396" r:id="rId19"/>
    <p:sldId id="395" r:id="rId20"/>
    <p:sldId id="256" r:id="rId21"/>
    <p:sldId id="257" r:id="rId22"/>
    <p:sldId id="258" r:id="rId23"/>
    <p:sldId id="259" r:id="rId24"/>
    <p:sldId id="261" r:id="rId25"/>
    <p:sldId id="260" r:id="rId26"/>
    <p:sldId id="262" r:id="rId27"/>
    <p:sldId id="397" r:id="rId28"/>
    <p:sldId id="398" r:id="rId29"/>
    <p:sldId id="403" r:id="rId30"/>
    <p:sldId id="399" r:id="rId31"/>
    <p:sldId id="402" r:id="rId32"/>
    <p:sldId id="401" r:id="rId33"/>
    <p:sldId id="400" r:id="rId34"/>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k Starrs" initials="RS" lastIdx="6" clrIdx="0">
    <p:extLst>
      <p:ext uri="{19B8F6BF-5375-455C-9EA6-DF929625EA0E}">
        <p15:presenceInfo xmlns:p15="http://schemas.microsoft.com/office/powerpoint/2012/main" userId="S::rstarrs@navref.org::0f95f065-a7dc-45f6-9b0f-0352bc23b5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1F4"/>
    <a:srgbClr val="F6F5F0"/>
    <a:srgbClr val="FCF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530" autoAdjust="0"/>
  </p:normalViewPr>
  <p:slideViewPr>
    <p:cSldViewPr>
      <p:cViewPr varScale="1">
        <p:scale>
          <a:sx n="88" d="100"/>
          <a:sy n="88" d="100"/>
        </p:scale>
        <p:origin x="753" y="57"/>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p:scale>
          <a:sx n="167" d="100"/>
          <a:sy n="167" d="100"/>
        </p:scale>
        <p:origin x="-883" y="965"/>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Q3 FY22</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9ECD-467D-898B-58F37899B035}"/>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ECD-467D-898B-58F37899B035}"/>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ECD-467D-898B-58F37899B035}"/>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9ECD-467D-898B-58F37899B035}"/>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ECD-467D-898B-58F37899B035}"/>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9ECD-467D-898B-58F37899B035}"/>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ECD-467D-898B-58F37899B035}"/>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9ECD-467D-898B-58F37899B035}"/>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9ECD-467D-898B-58F37899B035}"/>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9ECD-467D-898B-58F37899B035}"/>
                </c:ext>
              </c:extLst>
            </c:dLbl>
            <c:dLbl>
              <c:idx val="2"/>
              <c:layout>
                <c:manualLayout>
                  <c:x val="-9.6875000000000003E-2"/>
                  <c:y val="-2.7027027027026035E-3"/>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15625"/>
                      <c:h val="0.12893253883805064"/>
                    </c:manualLayout>
                  </c15:layout>
                </c:ext>
                <c:ext xmlns:c16="http://schemas.microsoft.com/office/drawing/2014/chart" uri="{C3380CC4-5D6E-409C-BE32-E72D297353CC}">
                  <c16:uniqueId val="{00000001-9ECD-467D-898B-58F37899B035}"/>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9ECD-467D-898B-58F37899B035}"/>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9ECD-467D-898B-58F37899B035}"/>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9ECD-467D-898B-58F37899B035}"/>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9ECD-467D-898B-58F37899B035}"/>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8-9ECD-467D-898B-58F37899B035}"/>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Program Development</c:v>
                </c:pt>
                <c:pt idx="1">
                  <c:v>Education</c:v>
                </c:pt>
                <c:pt idx="2">
                  <c:v>Communication</c:v>
                </c:pt>
                <c:pt idx="3">
                  <c:v>Other-Partner with VA</c:v>
                </c:pt>
                <c:pt idx="4">
                  <c:v>Advocacy</c:v>
                </c:pt>
                <c:pt idx="5">
                  <c:v>Administration</c:v>
                </c:pt>
                <c:pt idx="6">
                  <c:v>Fundraising</c:v>
                </c:pt>
                <c:pt idx="7">
                  <c:v>Governance</c:v>
                </c:pt>
              </c:strCache>
            </c:strRef>
          </c:cat>
          <c:val>
            <c:numRef>
              <c:f>Sheet1!$B$2:$B$9</c:f>
              <c:numCache>
                <c:formatCode>General</c:formatCode>
                <c:ptCount val="8"/>
                <c:pt idx="0">
                  <c:v>24</c:v>
                </c:pt>
                <c:pt idx="1">
                  <c:v>17</c:v>
                </c:pt>
                <c:pt idx="2">
                  <c:v>20</c:v>
                </c:pt>
                <c:pt idx="3">
                  <c:v>5</c:v>
                </c:pt>
                <c:pt idx="4">
                  <c:v>7</c:v>
                </c:pt>
                <c:pt idx="5">
                  <c:v>7</c:v>
                </c:pt>
                <c:pt idx="6">
                  <c:v>0</c:v>
                </c:pt>
                <c:pt idx="7">
                  <c:v>19</c:v>
                </c:pt>
              </c:numCache>
            </c:numRef>
          </c:val>
          <c:extLst>
            <c:ext xmlns:c16="http://schemas.microsoft.com/office/drawing/2014/chart" uri="{C3380CC4-5D6E-409C-BE32-E72D297353CC}">
              <c16:uniqueId val="{00000000-9ECD-467D-898B-58F37899B035}"/>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hyperlink" Target="mailto:ROGUE@NAVREF.org"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ROGUE@NAVREF.org"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754CB4-4797-46F1-984D-B6D37BFD6089}"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A4EA8E40-EFFE-4D0C-8EFB-16FF21B82D56}">
      <dgm:prSet/>
      <dgm:spPr/>
      <dgm:t>
        <a:bodyPr/>
        <a:lstStyle/>
        <a:p>
          <a:r>
            <a:rPr lang="en-US"/>
            <a:t>Email </a:t>
          </a:r>
          <a:r>
            <a:rPr lang="en-US">
              <a:hlinkClick xmlns:r="http://schemas.openxmlformats.org/officeDocument/2006/relationships" r:id="rId1"/>
            </a:rPr>
            <a:t>ROGUE@NAVREF.org</a:t>
          </a:r>
          <a:endParaRPr lang="en-US"/>
        </a:p>
      </dgm:t>
    </dgm:pt>
    <dgm:pt modelId="{6EBEFFD2-FE7F-49EB-B887-E29EC57748C1}" type="parTrans" cxnId="{9CC25C6C-8070-41F1-9EFD-EF5476440660}">
      <dgm:prSet/>
      <dgm:spPr/>
      <dgm:t>
        <a:bodyPr/>
        <a:lstStyle/>
        <a:p>
          <a:endParaRPr lang="en-US"/>
        </a:p>
      </dgm:t>
    </dgm:pt>
    <dgm:pt modelId="{F2A88635-26DD-4750-86AC-57F00BFB9F8F}" type="sibTrans" cxnId="{9CC25C6C-8070-41F1-9EFD-EF5476440660}">
      <dgm:prSet/>
      <dgm:spPr/>
      <dgm:t>
        <a:bodyPr/>
        <a:lstStyle/>
        <a:p>
          <a:endParaRPr lang="en-US"/>
        </a:p>
      </dgm:t>
    </dgm:pt>
    <dgm:pt modelId="{90BB7D98-9546-4859-A9EF-9BEFB1F78D5D}">
      <dgm:prSet/>
      <dgm:spPr/>
      <dgm:t>
        <a:bodyPr/>
        <a:lstStyle/>
        <a:p>
          <a:r>
            <a:rPr lang="en-US"/>
            <a:t>Provide estimated number of users</a:t>
          </a:r>
        </a:p>
      </dgm:t>
    </dgm:pt>
    <dgm:pt modelId="{71FFC998-1D1C-4821-A9D1-EA237F50CEB1}" type="parTrans" cxnId="{36B059D8-EA49-4406-AF9F-221F12BE159D}">
      <dgm:prSet/>
      <dgm:spPr/>
      <dgm:t>
        <a:bodyPr/>
        <a:lstStyle/>
        <a:p>
          <a:endParaRPr lang="en-US"/>
        </a:p>
      </dgm:t>
    </dgm:pt>
    <dgm:pt modelId="{A7F860E3-FA58-4FD3-A0FB-126817F7F38F}" type="sibTrans" cxnId="{36B059D8-EA49-4406-AF9F-221F12BE159D}">
      <dgm:prSet/>
      <dgm:spPr/>
      <dgm:t>
        <a:bodyPr/>
        <a:lstStyle/>
        <a:p>
          <a:endParaRPr lang="en-US"/>
        </a:p>
      </dgm:t>
    </dgm:pt>
    <dgm:pt modelId="{423A25E1-8BE4-45F8-90E8-EEEAF84C3891}">
      <dgm:prSet/>
      <dgm:spPr/>
      <dgm:t>
        <a:bodyPr/>
        <a:lstStyle/>
        <a:p>
          <a:r>
            <a:rPr lang="en-US"/>
            <a:t>Reminder:  This is a pilot program</a:t>
          </a:r>
        </a:p>
      </dgm:t>
    </dgm:pt>
    <dgm:pt modelId="{7054225E-0E80-4ED0-A2FA-1357414931D3}" type="parTrans" cxnId="{657FDE54-C3E6-423C-AE23-E26F63BF2D18}">
      <dgm:prSet/>
      <dgm:spPr/>
      <dgm:t>
        <a:bodyPr/>
        <a:lstStyle/>
        <a:p>
          <a:endParaRPr lang="en-US"/>
        </a:p>
      </dgm:t>
    </dgm:pt>
    <dgm:pt modelId="{533F91A3-810B-42BF-AEFF-25E262445B0B}" type="sibTrans" cxnId="{657FDE54-C3E6-423C-AE23-E26F63BF2D18}">
      <dgm:prSet/>
      <dgm:spPr/>
      <dgm:t>
        <a:bodyPr/>
        <a:lstStyle/>
        <a:p>
          <a:endParaRPr lang="en-US"/>
        </a:p>
      </dgm:t>
    </dgm:pt>
    <dgm:pt modelId="{F1251A3C-8995-4646-813E-BCA4E3BC92D2}">
      <dgm:prSet/>
      <dgm:spPr/>
      <dgm:t>
        <a:bodyPr/>
        <a:lstStyle/>
        <a:p>
          <a:r>
            <a:rPr lang="en-US"/>
            <a:t>We want your feedback about system use and improvements</a:t>
          </a:r>
        </a:p>
      </dgm:t>
    </dgm:pt>
    <dgm:pt modelId="{D98D6EAB-FF8E-4BCD-9190-5BECF2D3F35D}" type="parTrans" cxnId="{699DEF7C-112D-42C0-9A6D-2D7E4BD68AEA}">
      <dgm:prSet/>
      <dgm:spPr/>
      <dgm:t>
        <a:bodyPr/>
        <a:lstStyle/>
        <a:p>
          <a:endParaRPr lang="en-US"/>
        </a:p>
      </dgm:t>
    </dgm:pt>
    <dgm:pt modelId="{D375D5C0-3FDB-45E5-BBF7-49DD68358667}" type="sibTrans" cxnId="{699DEF7C-112D-42C0-9A6D-2D7E4BD68AEA}">
      <dgm:prSet/>
      <dgm:spPr/>
      <dgm:t>
        <a:bodyPr/>
        <a:lstStyle/>
        <a:p>
          <a:endParaRPr lang="en-US"/>
        </a:p>
      </dgm:t>
    </dgm:pt>
    <dgm:pt modelId="{96998081-385F-4900-AA3B-C452ABBB7934}">
      <dgm:prSet/>
      <dgm:spPr/>
      <dgm:t>
        <a:bodyPr/>
        <a:lstStyle/>
        <a:p>
          <a:r>
            <a:rPr lang="en-US" dirty="0"/>
            <a:t>We value your patience</a:t>
          </a:r>
        </a:p>
      </dgm:t>
    </dgm:pt>
    <dgm:pt modelId="{D12CA142-67E1-40B1-B185-E21349471EE7}" type="parTrans" cxnId="{9F446666-8753-41E4-8AFA-6B4E8B55A5B8}">
      <dgm:prSet/>
      <dgm:spPr/>
      <dgm:t>
        <a:bodyPr/>
        <a:lstStyle/>
        <a:p>
          <a:endParaRPr lang="en-US"/>
        </a:p>
      </dgm:t>
    </dgm:pt>
    <dgm:pt modelId="{6A6ED069-570C-475D-8CCF-AEBED4D8CC1A}" type="sibTrans" cxnId="{9F446666-8753-41E4-8AFA-6B4E8B55A5B8}">
      <dgm:prSet/>
      <dgm:spPr/>
      <dgm:t>
        <a:bodyPr/>
        <a:lstStyle/>
        <a:p>
          <a:endParaRPr lang="en-US"/>
        </a:p>
      </dgm:t>
    </dgm:pt>
    <dgm:pt modelId="{5F2A794F-7085-4F0B-95F1-A93F1B2982A6}" type="pres">
      <dgm:prSet presAssocID="{33754CB4-4797-46F1-984D-B6D37BFD6089}" presName="linear" presStyleCnt="0">
        <dgm:presLayoutVars>
          <dgm:dir/>
          <dgm:animLvl val="lvl"/>
          <dgm:resizeHandles val="exact"/>
        </dgm:presLayoutVars>
      </dgm:prSet>
      <dgm:spPr/>
    </dgm:pt>
    <dgm:pt modelId="{43BA4368-B944-45B7-897E-FD6FD82D13D3}" type="pres">
      <dgm:prSet presAssocID="{A4EA8E40-EFFE-4D0C-8EFB-16FF21B82D56}" presName="parentLin" presStyleCnt="0"/>
      <dgm:spPr/>
    </dgm:pt>
    <dgm:pt modelId="{491B2E4D-E07D-4C9D-BB0D-24DD5BF3993C}" type="pres">
      <dgm:prSet presAssocID="{A4EA8E40-EFFE-4D0C-8EFB-16FF21B82D56}" presName="parentLeftMargin" presStyleLbl="node1" presStyleIdx="0" presStyleCnt="3"/>
      <dgm:spPr/>
    </dgm:pt>
    <dgm:pt modelId="{4FF2BAF4-D012-490E-9920-924149F1BB14}" type="pres">
      <dgm:prSet presAssocID="{A4EA8E40-EFFE-4D0C-8EFB-16FF21B82D56}" presName="parentText" presStyleLbl="node1" presStyleIdx="0" presStyleCnt="3">
        <dgm:presLayoutVars>
          <dgm:chMax val="0"/>
          <dgm:bulletEnabled val="1"/>
        </dgm:presLayoutVars>
      </dgm:prSet>
      <dgm:spPr/>
    </dgm:pt>
    <dgm:pt modelId="{E2E27ED2-1902-4028-8FAA-C8083532B722}" type="pres">
      <dgm:prSet presAssocID="{A4EA8E40-EFFE-4D0C-8EFB-16FF21B82D56}" presName="negativeSpace" presStyleCnt="0"/>
      <dgm:spPr/>
    </dgm:pt>
    <dgm:pt modelId="{FF4CED3E-A5D4-4F39-9B78-CCA9A7E1B94F}" type="pres">
      <dgm:prSet presAssocID="{A4EA8E40-EFFE-4D0C-8EFB-16FF21B82D56}" presName="childText" presStyleLbl="conFgAcc1" presStyleIdx="0" presStyleCnt="3">
        <dgm:presLayoutVars>
          <dgm:bulletEnabled val="1"/>
        </dgm:presLayoutVars>
      </dgm:prSet>
      <dgm:spPr/>
    </dgm:pt>
    <dgm:pt modelId="{4DE8B587-68D1-4778-A4C4-22FC50598C68}" type="pres">
      <dgm:prSet presAssocID="{F2A88635-26DD-4750-86AC-57F00BFB9F8F}" presName="spaceBetweenRectangles" presStyleCnt="0"/>
      <dgm:spPr/>
    </dgm:pt>
    <dgm:pt modelId="{EBD27776-6C4D-4BF6-830A-8C7075A081CD}" type="pres">
      <dgm:prSet presAssocID="{90BB7D98-9546-4859-A9EF-9BEFB1F78D5D}" presName="parentLin" presStyleCnt="0"/>
      <dgm:spPr/>
    </dgm:pt>
    <dgm:pt modelId="{5CDEFAC7-D30F-4EA2-A174-B73EF21111EE}" type="pres">
      <dgm:prSet presAssocID="{90BB7D98-9546-4859-A9EF-9BEFB1F78D5D}" presName="parentLeftMargin" presStyleLbl="node1" presStyleIdx="0" presStyleCnt="3"/>
      <dgm:spPr/>
    </dgm:pt>
    <dgm:pt modelId="{528DBAD9-935E-493D-A6A5-AF3A8ABBACF9}" type="pres">
      <dgm:prSet presAssocID="{90BB7D98-9546-4859-A9EF-9BEFB1F78D5D}" presName="parentText" presStyleLbl="node1" presStyleIdx="1" presStyleCnt="3">
        <dgm:presLayoutVars>
          <dgm:chMax val="0"/>
          <dgm:bulletEnabled val="1"/>
        </dgm:presLayoutVars>
      </dgm:prSet>
      <dgm:spPr/>
    </dgm:pt>
    <dgm:pt modelId="{89892E32-2EF7-4065-BC48-699156D96BB1}" type="pres">
      <dgm:prSet presAssocID="{90BB7D98-9546-4859-A9EF-9BEFB1F78D5D}" presName="negativeSpace" presStyleCnt="0"/>
      <dgm:spPr/>
    </dgm:pt>
    <dgm:pt modelId="{7B2C7A81-877C-4E42-95CF-8DBB153E3562}" type="pres">
      <dgm:prSet presAssocID="{90BB7D98-9546-4859-A9EF-9BEFB1F78D5D}" presName="childText" presStyleLbl="conFgAcc1" presStyleIdx="1" presStyleCnt="3">
        <dgm:presLayoutVars>
          <dgm:bulletEnabled val="1"/>
        </dgm:presLayoutVars>
      </dgm:prSet>
      <dgm:spPr/>
    </dgm:pt>
    <dgm:pt modelId="{15F983D8-57CA-424A-A7B4-BA77AC4B5672}" type="pres">
      <dgm:prSet presAssocID="{A7F860E3-FA58-4FD3-A0FB-126817F7F38F}" presName="spaceBetweenRectangles" presStyleCnt="0"/>
      <dgm:spPr/>
    </dgm:pt>
    <dgm:pt modelId="{3B779E43-6A1A-42AC-AB4B-4B8569319A6B}" type="pres">
      <dgm:prSet presAssocID="{423A25E1-8BE4-45F8-90E8-EEEAF84C3891}" presName="parentLin" presStyleCnt="0"/>
      <dgm:spPr/>
    </dgm:pt>
    <dgm:pt modelId="{38E802A9-9CFB-4241-AF26-BAC7912C89DD}" type="pres">
      <dgm:prSet presAssocID="{423A25E1-8BE4-45F8-90E8-EEEAF84C3891}" presName="parentLeftMargin" presStyleLbl="node1" presStyleIdx="1" presStyleCnt="3"/>
      <dgm:spPr/>
    </dgm:pt>
    <dgm:pt modelId="{7ECB6441-5FC7-4D52-B0C1-6F6C6001DA76}" type="pres">
      <dgm:prSet presAssocID="{423A25E1-8BE4-45F8-90E8-EEEAF84C3891}" presName="parentText" presStyleLbl="node1" presStyleIdx="2" presStyleCnt="3">
        <dgm:presLayoutVars>
          <dgm:chMax val="0"/>
          <dgm:bulletEnabled val="1"/>
        </dgm:presLayoutVars>
      </dgm:prSet>
      <dgm:spPr/>
    </dgm:pt>
    <dgm:pt modelId="{59B4647C-3691-439A-9501-97411603A038}" type="pres">
      <dgm:prSet presAssocID="{423A25E1-8BE4-45F8-90E8-EEEAF84C3891}" presName="negativeSpace" presStyleCnt="0"/>
      <dgm:spPr/>
    </dgm:pt>
    <dgm:pt modelId="{C114344C-FF00-45A3-9CDC-91B3EA519BCD}" type="pres">
      <dgm:prSet presAssocID="{423A25E1-8BE4-45F8-90E8-EEEAF84C3891}" presName="childText" presStyleLbl="conFgAcc1" presStyleIdx="2" presStyleCnt="3">
        <dgm:presLayoutVars>
          <dgm:bulletEnabled val="1"/>
        </dgm:presLayoutVars>
      </dgm:prSet>
      <dgm:spPr/>
    </dgm:pt>
  </dgm:ptLst>
  <dgm:cxnLst>
    <dgm:cxn modelId="{D0997116-6523-45EA-8EC3-2620ABA18ABA}" type="presOf" srcId="{33754CB4-4797-46F1-984D-B6D37BFD6089}" destId="{5F2A794F-7085-4F0B-95F1-A93F1B2982A6}" srcOrd="0" destOrd="0" presId="urn:microsoft.com/office/officeart/2005/8/layout/list1"/>
    <dgm:cxn modelId="{99DE2B45-2815-4E95-AAB1-A96139B60435}" type="presOf" srcId="{90BB7D98-9546-4859-A9EF-9BEFB1F78D5D}" destId="{528DBAD9-935E-493D-A6A5-AF3A8ABBACF9}" srcOrd="1" destOrd="0" presId="urn:microsoft.com/office/officeart/2005/8/layout/list1"/>
    <dgm:cxn modelId="{9F446666-8753-41E4-8AFA-6B4E8B55A5B8}" srcId="{423A25E1-8BE4-45F8-90E8-EEEAF84C3891}" destId="{96998081-385F-4900-AA3B-C452ABBB7934}" srcOrd="1" destOrd="0" parTransId="{D12CA142-67E1-40B1-B185-E21349471EE7}" sibTransId="{6A6ED069-570C-475D-8CCF-AEBED4D8CC1A}"/>
    <dgm:cxn modelId="{B06CAD67-BB94-4DC6-9405-7B4C8F091849}" type="presOf" srcId="{90BB7D98-9546-4859-A9EF-9BEFB1F78D5D}" destId="{5CDEFAC7-D30F-4EA2-A174-B73EF21111EE}" srcOrd="0" destOrd="0" presId="urn:microsoft.com/office/officeart/2005/8/layout/list1"/>
    <dgm:cxn modelId="{9CC25C6C-8070-41F1-9EFD-EF5476440660}" srcId="{33754CB4-4797-46F1-984D-B6D37BFD6089}" destId="{A4EA8E40-EFFE-4D0C-8EFB-16FF21B82D56}" srcOrd="0" destOrd="0" parTransId="{6EBEFFD2-FE7F-49EB-B887-E29EC57748C1}" sibTransId="{F2A88635-26DD-4750-86AC-57F00BFB9F8F}"/>
    <dgm:cxn modelId="{55F02573-A878-44C5-9529-12973D9900F9}" type="presOf" srcId="{423A25E1-8BE4-45F8-90E8-EEEAF84C3891}" destId="{38E802A9-9CFB-4241-AF26-BAC7912C89DD}" srcOrd="0" destOrd="0" presId="urn:microsoft.com/office/officeart/2005/8/layout/list1"/>
    <dgm:cxn modelId="{657FDE54-C3E6-423C-AE23-E26F63BF2D18}" srcId="{33754CB4-4797-46F1-984D-B6D37BFD6089}" destId="{423A25E1-8BE4-45F8-90E8-EEEAF84C3891}" srcOrd="2" destOrd="0" parTransId="{7054225E-0E80-4ED0-A2FA-1357414931D3}" sibTransId="{533F91A3-810B-42BF-AEFF-25E262445B0B}"/>
    <dgm:cxn modelId="{699DEF7C-112D-42C0-9A6D-2D7E4BD68AEA}" srcId="{423A25E1-8BE4-45F8-90E8-EEEAF84C3891}" destId="{F1251A3C-8995-4646-813E-BCA4E3BC92D2}" srcOrd="0" destOrd="0" parTransId="{D98D6EAB-FF8E-4BCD-9190-5BECF2D3F35D}" sibTransId="{D375D5C0-3FDB-45E5-BBF7-49DD68358667}"/>
    <dgm:cxn modelId="{BFC83E81-0DDD-408A-9742-411865195CF4}" type="presOf" srcId="{F1251A3C-8995-4646-813E-BCA4E3BC92D2}" destId="{C114344C-FF00-45A3-9CDC-91B3EA519BCD}" srcOrd="0" destOrd="0" presId="urn:microsoft.com/office/officeart/2005/8/layout/list1"/>
    <dgm:cxn modelId="{BBC774A9-4817-44FC-A212-09FB351C5749}" type="presOf" srcId="{A4EA8E40-EFFE-4D0C-8EFB-16FF21B82D56}" destId="{4FF2BAF4-D012-490E-9920-924149F1BB14}" srcOrd="1" destOrd="0" presId="urn:microsoft.com/office/officeart/2005/8/layout/list1"/>
    <dgm:cxn modelId="{807682CD-689E-4644-92ED-6097984C592E}" type="presOf" srcId="{A4EA8E40-EFFE-4D0C-8EFB-16FF21B82D56}" destId="{491B2E4D-E07D-4C9D-BB0D-24DD5BF3993C}" srcOrd="0" destOrd="0" presId="urn:microsoft.com/office/officeart/2005/8/layout/list1"/>
    <dgm:cxn modelId="{36B059D8-EA49-4406-AF9F-221F12BE159D}" srcId="{33754CB4-4797-46F1-984D-B6D37BFD6089}" destId="{90BB7D98-9546-4859-A9EF-9BEFB1F78D5D}" srcOrd="1" destOrd="0" parTransId="{71FFC998-1D1C-4821-A9D1-EA237F50CEB1}" sibTransId="{A7F860E3-FA58-4FD3-A0FB-126817F7F38F}"/>
    <dgm:cxn modelId="{40FEBFE9-6D83-4141-8E22-1D4839AAEEF7}" type="presOf" srcId="{423A25E1-8BE4-45F8-90E8-EEEAF84C3891}" destId="{7ECB6441-5FC7-4D52-B0C1-6F6C6001DA76}" srcOrd="1" destOrd="0" presId="urn:microsoft.com/office/officeart/2005/8/layout/list1"/>
    <dgm:cxn modelId="{508287FB-5531-459F-9A34-550771A92EFA}" type="presOf" srcId="{96998081-385F-4900-AA3B-C452ABBB7934}" destId="{C114344C-FF00-45A3-9CDC-91B3EA519BCD}" srcOrd="0" destOrd="1" presId="urn:microsoft.com/office/officeart/2005/8/layout/list1"/>
    <dgm:cxn modelId="{2B5E1145-6715-4A2C-AD83-DEE9FDA24525}" type="presParOf" srcId="{5F2A794F-7085-4F0B-95F1-A93F1B2982A6}" destId="{43BA4368-B944-45B7-897E-FD6FD82D13D3}" srcOrd="0" destOrd="0" presId="urn:microsoft.com/office/officeart/2005/8/layout/list1"/>
    <dgm:cxn modelId="{B8210296-E0A9-4590-9181-28CB89268DDD}" type="presParOf" srcId="{43BA4368-B944-45B7-897E-FD6FD82D13D3}" destId="{491B2E4D-E07D-4C9D-BB0D-24DD5BF3993C}" srcOrd="0" destOrd="0" presId="urn:microsoft.com/office/officeart/2005/8/layout/list1"/>
    <dgm:cxn modelId="{E9194501-2980-4D7D-8266-402E72FADFE8}" type="presParOf" srcId="{43BA4368-B944-45B7-897E-FD6FD82D13D3}" destId="{4FF2BAF4-D012-490E-9920-924149F1BB14}" srcOrd="1" destOrd="0" presId="urn:microsoft.com/office/officeart/2005/8/layout/list1"/>
    <dgm:cxn modelId="{6354AD19-A88B-4C48-9F62-24228F6EF356}" type="presParOf" srcId="{5F2A794F-7085-4F0B-95F1-A93F1B2982A6}" destId="{E2E27ED2-1902-4028-8FAA-C8083532B722}" srcOrd="1" destOrd="0" presId="urn:microsoft.com/office/officeart/2005/8/layout/list1"/>
    <dgm:cxn modelId="{2E5FDB1A-6E5B-488D-9111-6101EC70E1B4}" type="presParOf" srcId="{5F2A794F-7085-4F0B-95F1-A93F1B2982A6}" destId="{FF4CED3E-A5D4-4F39-9B78-CCA9A7E1B94F}" srcOrd="2" destOrd="0" presId="urn:microsoft.com/office/officeart/2005/8/layout/list1"/>
    <dgm:cxn modelId="{E5ACB98A-7D25-4ABF-8246-4E217F140C49}" type="presParOf" srcId="{5F2A794F-7085-4F0B-95F1-A93F1B2982A6}" destId="{4DE8B587-68D1-4778-A4C4-22FC50598C68}" srcOrd="3" destOrd="0" presId="urn:microsoft.com/office/officeart/2005/8/layout/list1"/>
    <dgm:cxn modelId="{9DF5B976-0CF2-46C6-921C-6351C8470C2E}" type="presParOf" srcId="{5F2A794F-7085-4F0B-95F1-A93F1B2982A6}" destId="{EBD27776-6C4D-4BF6-830A-8C7075A081CD}" srcOrd="4" destOrd="0" presId="urn:microsoft.com/office/officeart/2005/8/layout/list1"/>
    <dgm:cxn modelId="{77D00591-1D9A-4DCF-B7C6-A34C1D86745E}" type="presParOf" srcId="{EBD27776-6C4D-4BF6-830A-8C7075A081CD}" destId="{5CDEFAC7-D30F-4EA2-A174-B73EF21111EE}" srcOrd="0" destOrd="0" presId="urn:microsoft.com/office/officeart/2005/8/layout/list1"/>
    <dgm:cxn modelId="{78D9CB0E-D4C1-4289-B3BD-045669204C88}" type="presParOf" srcId="{EBD27776-6C4D-4BF6-830A-8C7075A081CD}" destId="{528DBAD9-935E-493D-A6A5-AF3A8ABBACF9}" srcOrd="1" destOrd="0" presId="urn:microsoft.com/office/officeart/2005/8/layout/list1"/>
    <dgm:cxn modelId="{A5A88D7C-B4A2-47E4-B4F7-6812F404DEBC}" type="presParOf" srcId="{5F2A794F-7085-4F0B-95F1-A93F1B2982A6}" destId="{89892E32-2EF7-4065-BC48-699156D96BB1}" srcOrd="5" destOrd="0" presId="urn:microsoft.com/office/officeart/2005/8/layout/list1"/>
    <dgm:cxn modelId="{6F1995CA-427C-43F0-BC29-D4F474FB8876}" type="presParOf" srcId="{5F2A794F-7085-4F0B-95F1-A93F1B2982A6}" destId="{7B2C7A81-877C-4E42-95CF-8DBB153E3562}" srcOrd="6" destOrd="0" presId="urn:microsoft.com/office/officeart/2005/8/layout/list1"/>
    <dgm:cxn modelId="{BE2EC762-02B7-4F61-85CA-7138F16DD0E1}" type="presParOf" srcId="{5F2A794F-7085-4F0B-95F1-A93F1B2982A6}" destId="{15F983D8-57CA-424A-A7B4-BA77AC4B5672}" srcOrd="7" destOrd="0" presId="urn:microsoft.com/office/officeart/2005/8/layout/list1"/>
    <dgm:cxn modelId="{638EF446-2CB8-4C2B-B8B7-704B8840F7AE}" type="presParOf" srcId="{5F2A794F-7085-4F0B-95F1-A93F1B2982A6}" destId="{3B779E43-6A1A-42AC-AB4B-4B8569319A6B}" srcOrd="8" destOrd="0" presId="urn:microsoft.com/office/officeart/2005/8/layout/list1"/>
    <dgm:cxn modelId="{0507273C-CD32-4876-A86A-236362B83784}" type="presParOf" srcId="{3B779E43-6A1A-42AC-AB4B-4B8569319A6B}" destId="{38E802A9-9CFB-4241-AF26-BAC7912C89DD}" srcOrd="0" destOrd="0" presId="urn:microsoft.com/office/officeart/2005/8/layout/list1"/>
    <dgm:cxn modelId="{CBE3A9F3-F987-498A-A396-D0C100D23339}" type="presParOf" srcId="{3B779E43-6A1A-42AC-AB4B-4B8569319A6B}" destId="{7ECB6441-5FC7-4D52-B0C1-6F6C6001DA76}" srcOrd="1" destOrd="0" presId="urn:microsoft.com/office/officeart/2005/8/layout/list1"/>
    <dgm:cxn modelId="{1699F46F-3B78-4E84-814D-9C8AA4A93E72}" type="presParOf" srcId="{5F2A794F-7085-4F0B-95F1-A93F1B2982A6}" destId="{59B4647C-3691-439A-9501-97411603A038}" srcOrd="9" destOrd="0" presId="urn:microsoft.com/office/officeart/2005/8/layout/list1"/>
    <dgm:cxn modelId="{12058B6F-C81E-453B-A65A-D22C72359BA9}" type="presParOf" srcId="{5F2A794F-7085-4F0B-95F1-A93F1B2982A6}" destId="{C114344C-FF00-45A3-9CDC-91B3EA519BC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CED3E-A5D4-4F39-9B78-CCA9A7E1B94F}">
      <dsp:nvSpPr>
        <dsp:cNvPr id="0" name=""/>
        <dsp:cNvSpPr/>
      </dsp:nvSpPr>
      <dsp:spPr>
        <a:xfrm>
          <a:off x="0" y="287625"/>
          <a:ext cx="6743336" cy="403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FF2BAF4-D012-490E-9920-924149F1BB14}">
      <dsp:nvSpPr>
        <dsp:cNvPr id="0" name=""/>
        <dsp:cNvSpPr/>
      </dsp:nvSpPr>
      <dsp:spPr>
        <a:xfrm>
          <a:off x="337166" y="51465"/>
          <a:ext cx="4720335" cy="472320"/>
        </a:xfrm>
        <a:prstGeom prst="roundRect">
          <a:avLst/>
        </a:prstGeom>
        <a:gradFill rotWithShape="0">
          <a:gsLst>
            <a:gs pos="0">
              <a:schemeClr val="accent2">
                <a:hueOff val="0"/>
                <a:satOff val="0"/>
                <a:lumOff val="0"/>
                <a:alphaOff val="0"/>
                <a:tint val="85000"/>
                <a:shade val="98000"/>
                <a:satMod val="110000"/>
                <a:lumMod val="103000"/>
              </a:schemeClr>
            </a:gs>
            <a:gs pos="50000">
              <a:schemeClr val="accent2">
                <a:hueOff val="0"/>
                <a:satOff val="0"/>
                <a:lumOff val="0"/>
                <a:alphaOff val="0"/>
                <a:shade val="85000"/>
                <a:satMod val="105000"/>
                <a:lumMod val="100000"/>
              </a:schemeClr>
            </a:gs>
            <a:gs pos="100000">
              <a:schemeClr val="accent2">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417" tIns="0" rIns="178417" bIns="0" numCol="1" spcCol="1270" anchor="ctr" anchorCtr="0">
          <a:noAutofit/>
        </a:bodyPr>
        <a:lstStyle/>
        <a:p>
          <a:pPr marL="0" lvl="0" indent="0" algn="l" defTabSz="711200">
            <a:lnSpc>
              <a:spcPct val="90000"/>
            </a:lnSpc>
            <a:spcBef>
              <a:spcPct val="0"/>
            </a:spcBef>
            <a:spcAft>
              <a:spcPct val="35000"/>
            </a:spcAft>
            <a:buNone/>
          </a:pPr>
          <a:r>
            <a:rPr lang="en-US" sz="1600" kern="1200"/>
            <a:t>Email </a:t>
          </a:r>
          <a:r>
            <a:rPr lang="en-US" sz="1600" kern="1200">
              <a:hlinkClick xmlns:r="http://schemas.openxmlformats.org/officeDocument/2006/relationships" r:id="rId1"/>
            </a:rPr>
            <a:t>ROGUE@NAVREF.org</a:t>
          </a:r>
          <a:endParaRPr lang="en-US" sz="1600" kern="1200"/>
        </a:p>
      </dsp:txBody>
      <dsp:txXfrm>
        <a:off x="360223" y="74522"/>
        <a:ext cx="4674221" cy="426206"/>
      </dsp:txXfrm>
    </dsp:sp>
    <dsp:sp modelId="{7B2C7A81-877C-4E42-95CF-8DBB153E3562}">
      <dsp:nvSpPr>
        <dsp:cNvPr id="0" name=""/>
        <dsp:cNvSpPr/>
      </dsp:nvSpPr>
      <dsp:spPr>
        <a:xfrm>
          <a:off x="0" y="1013385"/>
          <a:ext cx="6743336" cy="403200"/>
        </a:xfrm>
        <a:prstGeom prst="rect">
          <a:avLst/>
        </a:prstGeom>
        <a:solidFill>
          <a:schemeClr val="lt1">
            <a:alpha val="90000"/>
            <a:hueOff val="0"/>
            <a:satOff val="0"/>
            <a:lumOff val="0"/>
            <a:alphaOff val="0"/>
          </a:schemeClr>
        </a:solidFill>
        <a:ln w="9525" cap="flat" cmpd="sng" algn="ctr">
          <a:solidFill>
            <a:schemeClr val="accent2">
              <a:hueOff val="2367819"/>
              <a:satOff val="12354"/>
              <a:lumOff val="-3529"/>
              <a:alphaOff val="0"/>
            </a:schemeClr>
          </a:solidFill>
          <a:prstDash val="solid"/>
        </a:ln>
        <a:effectLst/>
      </dsp:spPr>
      <dsp:style>
        <a:lnRef idx="1">
          <a:scrgbClr r="0" g="0" b="0"/>
        </a:lnRef>
        <a:fillRef idx="1">
          <a:scrgbClr r="0" g="0" b="0"/>
        </a:fillRef>
        <a:effectRef idx="0">
          <a:scrgbClr r="0" g="0" b="0"/>
        </a:effectRef>
        <a:fontRef idx="minor"/>
      </dsp:style>
    </dsp:sp>
    <dsp:sp modelId="{528DBAD9-935E-493D-A6A5-AF3A8ABBACF9}">
      <dsp:nvSpPr>
        <dsp:cNvPr id="0" name=""/>
        <dsp:cNvSpPr/>
      </dsp:nvSpPr>
      <dsp:spPr>
        <a:xfrm>
          <a:off x="337166" y="777225"/>
          <a:ext cx="4720335" cy="472320"/>
        </a:xfrm>
        <a:prstGeom prst="roundRect">
          <a:avLst/>
        </a:prstGeom>
        <a:gradFill rotWithShape="0">
          <a:gsLst>
            <a:gs pos="0">
              <a:schemeClr val="accent2">
                <a:hueOff val="2367819"/>
                <a:satOff val="12354"/>
                <a:lumOff val="-3529"/>
                <a:alphaOff val="0"/>
                <a:tint val="85000"/>
                <a:shade val="98000"/>
                <a:satMod val="110000"/>
                <a:lumMod val="103000"/>
              </a:schemeClr>
            </a:gs>
            <a:gs pos="50000">
              <a:schemeClr val="accent2">
                <a:hueOff val="2367819"/>
                <a:satOff val="12354"/>
                <a:lumOff val="-3529"/>
                <a:alphaOff val="0"/>
                <a:shade val="85000"/>
                <a:satMod val="105000"/>
                <a:lumMod val="100000"/>
              </a:schemeClr>
            </a:gs>
            <a:gs pos="100000">
              <a:schemeClr val="accent2">
                <a:hueOff val="2367819"/>
                <a:satOff val="12354"/>
                <a:lumOff val="-3529"/>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417" tIns="0" rIns="178417" bIns="0" numCol="1" spcCol="1270" anchor="ctr" anchorCtr="0">
          <a:noAutofit/>
        </a:bodyPr>
        <a:lstStyle/>
        <a:p>
          <a:pPr marL="0" lvl="0" indent="0" algn="l" defTabSz="711200">
            <a:lnSpc>
              <a:spcPct val="90000"/>
            </a:lnSpc>
            <a:spcBef>
              <a:spcPct val="0"/>
            </a:spcBef>
            <a:spcAft>
              <a:spcPct val="35000"/>
            </a:spcAft>
            <a:buNone/>
          </a:pPr>
          <a:r>
            <a:rPr lang="en-US" sz="1600" kern="1200"/>
            <a:t>Provide estimated number of users</a:t>
          </a:r>
        </a:p>
      </dsp:txBody>
      <dsp:txXfrm>
        <a:off x="360223" y="800282"/>
        <a:ext cx="4674221" cy="426206"/>
      </dsp:txXfrm>
    </dsp:sp>
    <dsp:sp modelId="{C114344C-FF00-45A3-9CDC-91B3EA519BCD}">
      <dsp:nvSpPr>
        <dsp:cNvPr id="0" name=""/>
        <dsp:cNvSpPr/>
      </dsp:nvSpPr>
      <dsp:spPr>
        <a:xfrm>
          <a:off x="0" y="1739145"/>
          <a:ext cx="6743336" cy="932400"/>
        </a:xfrm>
        <a:prstGeom prst="rect">
          <a:avLst/>
        </a:prstGeom>
        <a:solidFill>
          <a:schemeClr val="lt1">
            <a:alpha val="90000"/>
            <a:hueOff val="0"/>
            <a:satOff val="0"/>
            <a:lumOff val="0"/>
            <a:alphaOff val="0"/>
          </a:schemeClr>
        </a:solidFill>
        <a:ln w="9525" cap="flat" cmpd="sng" algn="ctr">
          <a:solidFill>
            <a:schemeClr val="accent2">
              <a:hueOff val="4735638"/>
              <a:satOff val="24707"/>
              <a:lumOff val="-70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3358" tIns="333248" rIns="52335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We want your feedback about system use and improvements</a:t>
          </a:r>
        </a:p>
        <a:p>
          <a:pPr marL="171450" lvl="1" indent="-171450" algn="l" defTabSz="711200">
            <a:lnSpc>
              <a:spcPct val="90000"/>
            </a:lnSpc>
            <a:spcBef>
              <a:spcPct val="0"/>
            </a:spcBef>
            <a:spcAft>
              <a:spcPct val="15000"/>
            </a:spcAft>
            <a:buChar char="•"/>
          </a:pPr>
          <a:r>
            <a:rPr lang="en-US" sz="1600" kern="1200" dirty="0"/>
            <a:t>We value your patience</a:t>
          </a:r>
        </a:p>
      </dsp:txBody>
      <dsp:txXfrm>
        <a:off x="0" y="1739145"/>
        <a:ext cx="6743336" cy="932400"/>
      </dsp:txXfrm>
    </dsp:sp>
    <dsp:sp modelId="{7ECB6441-5FC7-4D52-B0C1-6F6C6001DA76}">
      <dsp:nvSpPr>
        <dsp:cNvPr id="0" name=""/>
        <dsp:cNvSpPr/>
      </dsp:nvSpPr>
      <dsp:spPr>
        <a:xfrm>
          <a:off x="337166" y="1502985"/>
          <a:ext cx="4720335" cy="472320"/>
        </a:xfrm>
        <a:prstGeom prst="roundRect">
          <a:avLst/>
        </a:prstGeom>
        <a:gradFill rotWithShape="0">
          <a:gsLst>
            <a:gs pos="0">
              <a:schemeClr val="accent2">
                <a:hueOff val="4735638"/>
                <a:satOff val="24707"/>
                <a:lumOff val="-7058"/>
                <a:alphaOff val="0"/>
                <a:tint val="85000"/>
                <a:shade val="98000"/>
                <a:satMod val="110000"/>
                <a:lumMod val="103000"/>
              </a:schemeClr>
            </a:gs>
            <a:gs pos="50000">
              <a:schemeClr val="accent2">
                <a:hueOff val="4735638"/>
                <a:satOff val="24707"/>
                <a:lumOff val="-7058"/>
                <a:alphaOff val="0"/>
                <a:shade val="85000"/>
                <a:satMod val="105000"/>
                <a:lumMod val="100000"/>
              </a:schemeClr>
            </a:gs>
            <a:gs pos="100000">
              <a:schemeClr val="accent2">
                <a:hueOff val="4735638"/>
                <a:satOff val="24707"/>
                <a:lumOff val="-7058"/>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417" tIns="0" rIns="178417" bIns="0" numCol="1" spcCol="1270" anchor="ctr" anchorCtr="0">
          <a:noAutofit/>
        </a:bodyPr>
        <a:lstStyle/>
        <a:p>
          <a:pPr marL="0" lvl="0" indent="0" algn="l" defTabSz="711200">
            <a:lnSpc>
              <a:spcPct val="90000"/>
            </a:lnSpc>
            <a:spcBef>
              <a:spcPct val="0"/>
            </a:spcBef>
            <a:spcAft>
              <a:spcPct val="35000"/>
            </a:spcAft>
            <a:buNone/>
          </a:pPr>
          <a:r>
            <a:rPr lang="en-US" sz="1600" kern="1200"/>
            <a:t>Reminder:  This is a pilot program</a:t>
          </a:r>
        </a:p>
      </dsp:txBody>
      <dsp:txXfrm>
        <a:off x="360223" y="1526042"/>
        <a:ext cx="4674221"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78048" cy="468803"/>
          </a:xfrm>
          <a:prstGeom prst="rect">
            <a:avLst/>
          </a:prstGeom>
        </p:spPr>
        <p:txBody>
          <a:bodyPr vert="horz" lIns="94195" tIns="47099" rIns="94195" bIns="47099" rtlCol="0"/>
          <a:lstStyle>
            <a:lvl1pPr algn="l" eaLnBrk="0" hangingPunct="0">
              <a:defRPr sz="1200">
                <a:latin typeface="Arial" charset="0"/>
              </a:defRPr>
            </a:lvl1pPr>
          </a:lstStyle>
          <a:p>
            <a:pPr>
              <a:defRPr/>
            </a:pPr>
            <a:endParaRPr lang="en-US"/>
          </a:p>
        </p:txBody>
      </p:sp>
      <p:sp>
        <p:nvSpPr>
          <p:cNvPr id="3" name="Date Placeholder 2"/>
          <p:cNvSpPr>
            <a:spLocks noGrp="1"/>
          </p:cNvSpPr>
          <p:nvPr>
            <p:ph type="dt" sz="quarter" idx="1"/>
          </p:nvPr>
        </p:nvSpPr>
        <p:spPr>
          <a:xfrm>
            <a:off x="4022888" y="0"/>
            <a:ext cx="3078048" cy="468803"/>
          </a:xfrm>
          <a:prstGeom prst="rect">
            <a:avLst/>
          </a:prstGeom>
        </p:spPr>
        <p:txBody>
          <a:bodyPr vert="horz" lIns="94195" tIns="47099" rIns="94195" bIns="47099" rtlCol="0"/>
          <a:lstStyle>
            <a:lvl1pPr algn="r" eaLnBrk="0" hangingPunct="0">
              <a:defRPr sz="1200">
                <a:latin typeface="Arial" charset="0"/>
              </a:defRPr>
            </a:lvl1pPr>
          </a:lstStyle>
          <a:p>
            <a:pPr>
              <a:defRPr/>
            </a:pPr>
            <a:endParaRPr lang="en-US" dirty="0"/>
          </a:p>
        </p:txBody>
      </p:sp>
      <p:sp>
        <p:nvSpPr>
          <p:cNvPr id="4" name="Footer Placeholder 3"/>
          <p:cNvSpPr>
            <a:spLocks noGrp="1"/>
          </p:cNvSpPr>
          <p:nvPr>
            <p:ph type="ftr" sz="quarter" idx="2"/>
          </p:nvPr>
        </p:nvSpPr>
        <p:spPr>
          <a:xfrm>
            <a:off x="3" y="8918121"/>
            <a:ext cx="3078048" cy="468803"/>
          </a:xfrm>
          <a:prstGeom prst="rect">
            <a:avLst/>
          </a:prstGeom>
        </p:spPr>
        <p:txBody>
          <a:bodyPr vert="horz" lIns="94195" tIns="47099" rIns="94195" bIns="47099" rtlCol="0" anchor="b"/>
          <a:lstStyle>
            <a:lvl1pPr algn="l" eaLnBrk="0" hangingPunct="0">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4022888" y="8918121"/>
            <a:ext cx="3078048" cy="468803"/>
          </a:xfrm>
          <a:prstGeom prst="rect">
            <a:avLst/>
          </a:prstGeom>
        </p:spPr>
        <p:txBody>
          <a:bodyPr vert="horz" lIns="94195" tIns="47099" rIns="94195" bIns="47099" rtlCol="0" anchor="b"/>
          <a:lstStyle>
            <a:lvl1pPr algn="r" eaLnBrk="0" hangingPunct="0">
              <a:defRPr sz="1200">
                <a:latin typeface="Arial" charset="0"/>
              </a:defRPr>
            </a:lvl1pPr>
          </a:lstStyle>
          <a:p>
            <a:pPr>
              <a:defRPr/>
            </a:pPr>
            <a:endParaRPr lang="en-US" dirty="0"/>
          </a:p>
        </p:txBody>
      </p:sp>
    </p:spTree>
    <p:extLst>
      <p:ext uri="{BB962C8B-B14F-4D97-AF65-F5344CB8AC3E}">
        <p14:creationId xmlns:p14="http://schemas.microsoft.com/office/powerpoint/2010/main" val="2915986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048" cy="468803"/>
          </a:xfrm>
          <a:prstGeom prst="rect">
            <a:avLst/>
          </a:prstGeom>
        </p:spPr>
        <p:txBody>
          <a:bodyPr vert="horz" lIns="89117" tIns="44559" rIns="89117" bIns="44559" rtlCol="0"/>
          <a:lstStyle>
            <a:lvl1pPr algn="l">
              <a:defRPr sz="1200"/>
            </a:lvl1pPr>
          </a:lstStyle>
          <a:p>
            <a:endParaRPr lang="en-US"/>
          </a:p>
        </p:txBody>
      </p:sp>
      <p:sp>
        <p:nvSpPr>
          <p:cNvPr id="3" name="Date Placeholder 2"/>
          <p:cNvSpPr>
            <a:spLocks noGrp="1"/>
          </p:cNvSpPr>
          <p:nvPr>
            <p:ph type="dt" idx="1"/>
          </p:nvPr>
        </p:nvSpPr>
        <p:spPr>
          <a:xfrm>
            <a:off x="4022887" y="0"/>
            <a:ext cx="3078048" cy="468803"/>
          </a:xfrm>
          <a:prstGeom prst="rect">
            <a:avLst/>
          </a:prstGeom>
        </p:spPr>
        <p:txBody>
          <a:bodyPr vert="horz" lIns="89117" tIns="44559" rIns="89117" bIns="44559" rtlCol="0"/>
          <a:lstStyle>
            <a:lvl1pPr algn="r">
              <a:defRPr sz="1200"/>
            </a:lvl1pPr>
          </a:lstStyle>
          <a:p>
            <a:fld id="{79A67199-247C-4A6D-9DC3-D758AAE473D8}" type="datetimeFigureOut">
              <a:rPr lang="en-US" smtClean="0"/>
              <a:t>9/11/2022</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89117" tIns="44559" rIns="89117" bIns="44559" rtlCol="0" anchor="ctr"/>
          <a:lstStyle/>
          <a:p>
            <a:endParaRPr lang="en-US"/>
          </a:p>
        </p:txBody>
      </p:sp>
      <p:sp>
        <p:nvSpPr>
          <p:cNvPr id="5" name="Notes Placeholder 4"/>
          <p:cNvSpPr>
            <a:spLocks noGrp="1"/>
          </p:cNvSpPr>
          <p:nvPr>
            <p:ph type="body" sz="quarter" idx="3"/>
          </p:nvPr>
        </p:nvSpPr>
        <p:spPr>
          <a:xfrm>
            <a:off x="710557" y="4459839"/>
            <a:ext cx="5681363" cy="4223882"/>
          </a:xfrm>
          <a:prstGeom prst="rect">
            <a:avLst/>
          </a:prstGeom>
        </p:spPr>
        <p:txBody>
          <a:bodyPr vert="horz" lIns="89117" tIns="44559" rIns="89117" bIns="445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918121"/>
            <a:ext cx="3078048" cy="468803"/>
          </a:xfrm>
          <a:prstGeom prst="rect">
            <a:avLst/>
          </a:prstGeom>
        </p:spPr>
        <p:txBody>
          <a:bodyPr vert="horz" lIns="89117" tIns="44559" rIns="89117" bIns="44559" rtlCol="0" anchor="b"/>
          <a:lstStyle>
            <a:lvl1pPr algn="l">
              <a:defRPr sz="1200"/>
            </a:lvl1pPr>
          </a:lstStyle>
          <a:p>
            <a:endParaRPr lang="en-US"/>
          </a:p>
        </p:txBody>
      </p:sp>
      <p:sp>
        <p:nvSpPr>
          <p:cNvPr id="7" name="Slide Number Placeholder 6"/>
          <p:cNvSpPr>
            <a:spLocks noGrp="1"/>
          </p:cNvSpPr>
          <p:nvPr>
            <p:ph type="sldNum" sz="quarter" idx="5"/>
          </p:nvPr>
        </p:nvSpPr>
        <p:spPr>
          <a:xfrm>
            <a:off x="4022887" y="8918121"/>
            <a:ext cx="3078048" cy="468803"/>
          </a:xfrm>
          <a:prstGeom prst="rect">
            <a:avLst/>
          </a:prstGeom>
        </p:spPr>
        <p:txBody>
          <a:bodyPr vert="horz" lIns="89117" tIns="44559" rIns="89117" bIns="44559" rtlCol="0" anchor="b"/>
          <a:lstStyle>
            <a:lvl1pPr algn="r">
              <a:defRPr sz="1200"/>
            </a:lvl1pPr>
          </a:lstStyle>
          <a:p>
            <a:fld id="{7F5DB809-7C25-4F2B-AFC2-08D9753C664E}" type="slidenum">
              <a:rPr lang="en-US" smtClean="0"/>
              <a:t>‹#›</a:t>
            </a:fld>
            <a:endParaRPr lang="en-US"/>
          </a:p>
        </p:txBody>
      </p:sp>
    </p:spTree>
    <p:extLst>
      <p:ext uri="{BB962C8B-B14F-4D97-AF65-F5344CB8AC3E}">
        <p14:creationId xmlns:p14="http://schemas.microsoft.com/office/powerpoint/2010/main" val="2268266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5DB809-7C25-4F2B-AFC2-08D9753C664E}" type="slidenum">
              <a:rPr lang="en-US" smtClean="0"/>
              <a:t>1</a:t>
            </a:fld>
            <a:endParaRPr lang="en-US"/>
          </a:p>
        </p:txBody>
      </p:sp>
    </p:spTree>
    <p:extLst>
      <p:ext uri="{BB962C8B-B14F-4D97-AF65-F5344CB8AC3E}">
        <p14:creationId xmlns:p14="http://schemas.microsoft.com/office/powerpoint/2010/main" val="1827467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Membership Dues in 2021 reflect continuation of the dues reductions initiated last year, approx. $70K decrease.</a:t>
            </a:r>
            <a:endParaRPr lang="en-US" baseline="0" dirty="0"/>
          </a:p>
          <a:p>
            <a:r>
              <a:rPr lang="en-US" baseline="0" dirty="0"/>
              <a:t>Investment Gains increased substantially with the market performance this year.</a:t>
            </a:r>
          </a:p>
          <a:p>
            <a:endParaRPr lang="en-US" baseline="0" dirty="0"/>
          </a:p>
          <a:p>
            <a:r>
              <a:rPr lang="en-US" baseline="0" dirty="0"/>
              <a:t>Substantial gains in Other Revenue come from two main sources=</a:t>
            </a:r>
          </a:p>
          <a:p>
            <a:r>
              <a:rPr lang="en-US" baseline="0" dirty="0"/>
              <a:t>	AVAHO		$  20,000</a:t>
            </a:r>
          </a:p>
          <a:p>
            <a:r>
              <a:rPr lang="en-US" baseline="0" dirty="0"/>
              <a:t>	Cohen Veterans Bioscience	$100,000</a:t>
            </a:r>
          </a:p>
          <a:p>
            <a:endParaRPr lang="en-US" baseline="0" dirty="0"/>
          </a:p>
          <a:p>
            <a:r>
              <a:rPr lang="en-US" baseline="0" dirty="0"/>
              <a:t>Our Industry Partner Consortium initiative now has 9 members plus Cohen, generating almost $90K.</a:t>
            </a:r>
            <a:endParaRPr lang="en-US" dirty="0"/>
          </a:p>
        </p:txBody>
      </p:sp>
      <p:sp>
        <p:nvSpPr>
          <p:cNvPr id="4" name="Slide Number Placeholder 3"/>
          <p:cNvSpPr>
            <a:spLocks noGrp="1"/>
          </p:cNvSpPr>
          <p:nvPr>
            <p:ph type="sldNum" sz="quarter" idx="10"/>
          </p:nvPr>
        </p:nvSpPr>
        <p:spPr/>
        <p:txBody>
          <a:bodyPr/>
          <a:lstStyle/>
          <a:p>
            <a:fld id="{7F5DB809-7C25-4F2B-AFC2-08D9753C664E}" type="slidenum">
              <a:rPr lang="en-US" smtClean="0"/>
              <a:pPr/>
              <a:t>10</a:t>
            </a:fld>
            <a:endParaRPr lang="en-US"/>
          </a:p>
        </p:txBody>
      </p:sp>
    </p:spTree>
    <p:extLst>
      <p:ext uri="{BB962C8B-B14F-4D97-AF65-F5344CB8AC3E}">
        <p14:creationId xmlns:p14="http://schemas.microsoft.com/office/powerpoint/2010/main" val="3483710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Payroll remains our largest expense category.  All other expenses remain fairly constant. We started to relaunch travel back in June but had to apply the brakes to that in August due to the delta variant.</a:t>
            </a:r>
          </a:p>
          <a:p>
            <a:pPr marL="171450" indent="-171450">
              <a:buFont typeface="Arial" panose="020B0604020202020204" pitchFamily="34" charset="0"/>
              <a:buChar char="•"/>
            </a:pPr>
            <a:r>
              <a:rPr lang="en-US" dirty="0"/>
              <a:t>No in-person workshop</a:t>
            </a:r>
          </a:p>
          <a:p>
            <a:pPr marL="171450" indent="-171450">
              <a:buFont typeface="Arial" panose="020B0604020202020204" pitchFamily="34" charset="0"/>
              <a:buChar char="•"/>
            </a:pPr>
            <a:r>
              <a:rPr lang="en-US" dirty="0"/>
              <a:t>Three virtual board meetings (one in-person in June)</a:t>
            </a:r>
          </a:p>
          <a:p>
            <a:pPr marL="171450" indent="-171450">
              <a:buFont typeface="Arial" panose="020B0604020202020204" pitchFamily="34" charset="0"/>
              <a:buChar char="•"/>
            </a:pPr>
            <a:r>
              <a:rPr lang="en-US" dirty="0"/>
              <a:t>Canceled conferences where we present or exhibit</a:t>
            </a:r>
          </a:p>
          <a:p>
            <a:pPr marL="628650" lvl="1" indent="-171450">
              <a:buFont typeface="Arial" panose="020B0604020202020204" pitchFamily="34" charset="0"/>
              <a:buChar char="•"/>
            </a:pPr>
            <a:r>
              <a:rPr lang="en-US" dirty="0"/>
              <a:t>SCRS</a:t>
            </a:r>
          </a:p>
          <a:p>
            <a:pPr marL="628650" lvl="1" indent="-171450">
              <a:buFont typeface="Arial" panose="020B0604020202020204" pitchFamily="34" charset="0"/>
              <a:buChar char="•"/>
            </a:pPr>
            <a:r>
              <a:rPr lang="en-US" dirty="0"/>
              <a:t>American College of Healthcare Executives</a:t>
            </a:r>
          </a:p>
          <a:p>
            <a:pPr marL="628650" lvl="1" indent="-171450">
              <a:buFont typeface="Arial" panose="020B0604020202020204" pitchFamily="34" charset="0"/>
              <a:buChar char="•"/>
            </a:pPr>
            <a:r>
              <a:rPr lang="en-US" dirty="0"/>
              <a:t>DIA</a:t>
            </a:r>
          </a:p>
        </p:txBody>
      </p:sp>
      <p:sp>
        <p:nvSpPr>
          <p:cNvPr id="4" name="Slide Number Placeholder 3"/>
          <p:cNvSpPr>
            <a:spLocks noGrp="1"/>
          </p:cNvSpPr>
          <p:nvPr>
            <p:ph type="sldNum" sz="quarter" idx="10"/>
          </p:nvPr>
        </p:nvSpPr>
        <p:spPr/>
        <p:txBody>
          <a:bodyPr/>
          <a:lstStyle/>
          <a:p>
            <a:fld id="{7F5DB809-7C25-4F2B-AFC2-08D9753C664E}" type="slidenum">
              <a:rPr lang="en-US" smtClean="0"/>
              <a:pPr/>
              <a:t>11</a:t>
            </a:fld>
            <a:endParaRPr lang="en-US"/>
          </a:p>
        </p:txBody>
      </p:sp>
    </p:spTree>
    <p:extLst>
      <p:ext uri="{BB962C8B-B14F-4D97-AF65-F5344CB8AC3E}">
        <p14:creationId xmlns:p14="http://schemas.microsoft.com/office/powerpoint/2010/main" val="2248429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Administration &amp; Governance are slightly reduced compared to 2021, but fundraising doubled for the second consecutive year, rising to 13% this year.  These costs were driven by the Industry Partner Consortium initiative, for which we engaged a fundraising consultant.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Program Development and Member Services – Communication continue to comprise just under 50% of our resources and when combined with education constitute just under 2/3 of our allocation.</a:t>
            </a:r>
            <a:endParaRPr lang="en-US" baseline="0" dirty="0"/>
          </a:p>
          <a:p>
            <a:endParaRPr lang="en-US" dirty="0"/>
          </a:p>
        </p:txBody>
      </p:sp>
      <p:sp>
        <p:nvSpPr>
          <p:cNvPr id="4" name="Slide Number Placeholder 3"/>
          <p:cNvSpPr>
            <a:spLocks noGrp="1"/>
          </p:cNvSpPr>
          <p:nvPr>
            <p:ph type="sldNum" sz="quarter" idx="10"/>
          </p:nvPr>
        </p:nvSpPr>
        <p:spPr/>
        <p:txBody>
          <a:bodyPr/>
          <a:lstStyle/>
          <a:p>
            <a:fld id="{7F5DB809-7C25-4F2B-AFC2-08D9753C664E}" type="slidenum">
              <a:rPr lang="en-US" smtClean="0"/>
              <a:pPr/>
              <a:t>12</a:t>
            </a:fld>
            <a:endParaRPr lang="en-US"/>
          </a:p>
        </p:txBody>
      </p:sp>
    </p:spTree>
    <p:extLst>
      <p:ext uri="{BB962C8B-B14F-4D97-AF65-F5344CB8AC3E}">
        <p14:creationId xmlns:p14="http://schemas.microsoft.com/office/powerpoint/2010/main" val="1126573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Peggy.  I don’t see any questions in the chat box, so let’s continue.</a:t>
            </a:r>
          </a:p>
          <a:p>
            <a:endParaRPr lang="en-US" dirty="0"/>
          </a:p>
          <a:p>
            <a:r>
              <a:rPr lang="en-US" dirty="0"/>
              <a:t>I’m pleased to introduce Mr. Ron Hakes as the NAVREF Chair.  </a:t>
            </a:r>
          </a:p>
          <a:p>
            <a:endParaRPr lang="en-US" dirty="0"/>
          </a:p>
          <a:p>
            <a:r>
              <a:rPr lang="en-US" dirty="0"/>
              <a:t>Ron’s welcome and thanks and general comments</a:t>
            </a:r>
          </a:p>
        </p:txBody>
      </p:sp>
      <p:sp>
        <p:nvSpPr>
          <p:cNvPr id="4" name="Slide Number Placeholder 3"/>
          <p:cNvSpPr>
            <a:spLocks noGrp="1"/>
          </p:cNvSpPr>
          <p:nvPr>
            <p:ph type="sldNum" sz="quarter" idx="10"/>
          </p:nvPr>
        </p:nvSpPr>
        <p:spPr/>
        <p:txBody>
          <a:bodyPr/>
          <a:lstStyle/>
          <a:p>
            <a:fld id="{7F5DB809-7C25-4F2B-AFC2-08D9753C664E}" type="slidenum">
              <a:rPr lang="en-US" smtClean="0"/>
              <a:t>13</a:t>
            </a:fld>
            <a:endParaRPr lang="en-US"/>
          </a:p>
        </p:txBody>
      </p:sp>
    </p:spTree>
    <p:extLst>
      <p:ext uri="{BB962C8B-B14F-4D97-AF65-F5344CB8AC3E}">
        <p14:creationId xmlns:p14="http://schemas.microsoft.com/office/powerpoint/2010/main" val="1873726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about some of the benefits, but I want to address the core of what we do for you—very simply we are your 411 call and your 911 call.  If you have a question or aren’t sure about something—reach out to us; if you have a crisis or emergency—reach out to us.</a:t>
            </a:r>
          </a:p>
          <a:p>
            <a:endParaRPr lang="en-US" dirty="0"/>
          </a:p>
          <a:p>
            <a:r>
              <a:rPr lang="en-US" dirty="0"/>
              <a:t>EXAMPLE—DoD reroute travel dollars; NPPO visit gone awry; OGC interprets IAAs in a new way; your Board doesn’t understand your role or their role.</a:t>
            </a:r>
          </a:p>
          <a:p>
            <a:endParaRPr lang="en-US" dirty="0"/>
          </a:p>
          <a:p>
            <a:r>
              <a:rPr lang="en-US" dirty="0"/>
              <a:t>WE CAN HELP; WE WILL ASK QUESTIONS OF THOSE IN POWER; WE WILL SEEK HARD ANSWERS; </a:t>
            </a:r>
          </a:p>
          <a:p>
            <a:endParaRPr lang="en-US" dirty="0"/>
          </a:p>
          <a:p>
            <a:r>
              <a:rPr lang="en-US" dirty="0"/>
              <a:t>With NAVREF, you are not alone, you are part of a bigger, caring community that is here to help you and your NPC succeed. </a:t>
            </a:r>
          </a:p>
          <a:p>
            <a:endParaRPr lang="en-US" dirty="0"/>
          </a:p>
          <a:p>
            <a:r>
              <a:rPr lang="en-US" dirty="0"/>
              <a:t>Hawk, how are we doing on questions?</a:t>
            </a:r>
          </a:p>
        </p:txBody>
      </p:sp>
      <p:sp>
        <p:nvSpPr>
          <p:cNvPr id="4" name="Slide Number Placeholder 3"/>
          <p:cNvSpPr>
            <a:spLocks noGrp="1"/>
          </p:cNvSpPr>
          <p:nvPr>
            <p:ph type="sldNum" sz="quarter" idx="10"/>
          </p:nvPr>
        </p:nvSpPr>
        <p:spPr/>
        <p:txBody>
          <a:bodyPr/>
          <a:lstStyle/>
          <a:p>
            <a:fld id="{7F5DB809-7C25-4F2B-AFC2-08D9753C664E}" type="slidenum">
              <a:rPr lang="en-US" smtClean="0"/>
              <a:t>17</a:t>
            </a:fld>
            <a:endParaRPr lang="en-US"/>
          </a:p>
        </p:txBody>
      </p:sp>
    </p:spTree>
    <p:extLst>
      <p:ext uri="{BB962C8B-B14F-4D97-AF65-F5344CB8AC3E}">
        <p14:creationId xmlns:p14="http://schemas.microsoft.com/office/powerpoint/2010/main" val="2904277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about some of the benefits, but I want to address the core of what we do for you—very simply we are your 411 call and your 911 call.  If you have a question or aren’t sure about something—reach out to us; if you have a crisis or emergency—reach out to us.</a:t>
            </a:r>
          </a:p>
          <a:p>
            <a:endParaRPr lang="en-US" dirty="0"/>
          </a:p>
          <a:p>
            <a:r>
              <a:rPr lang="en-US" dirty="0"/>
              <a:t>EXAMPLE—DoD reroute travel dollars; NPPO visit gone awry; OGC interprets IAAs in a new way; your Board doesn’t understand your role or their role.</a:t>
            </a:r>
          </a:p>
          <a:p>
            <a:endParaRPr lang="en-US" dirty="0"/>
          </a:p>
          <a:p>
            <a:r>
              <a:rPr lang="en-US" dirty="0"/>
              <a:t>WE CAN HELP; WE WILL ASK QUESTIONS OF THOSE IN POWER; WE WILL SEEK HARD ANSWERS; </a:t>
            </a:r>
          </a:p>
          <a:p>
            <a:endParaRPr lang="en-US" dirty="0"/>
          </a:p>
          <a:p>
            <a:r>
              <a:rPr lang="en-US" dirty="0"/>
              <a:t>With NAVREF, you are not alone, you are part of a bigger, caring community that is here to help you and your NPC succeed. </a:t>
            </a:r>
          </a:p>
          <a:p>
            <a:endParaRPr lang="en-US" dirty="0"/>
          </a:p>
          <a:p>
            <a:r>
              <a:rPr lang="en-US" dirty="0"/>
              <a:t>Hawk, how are we doing on questions?</a:t>
            </a:r>
          </a:p>
        </p:txBody>
      </p:sp>
      <p:sp>
        <p:nvSpPr>
          <p:cNvPr id="4" name="Slide Number Placeholder 3"/>
          <p:cNvSpPr>
            <a:spLocks noGrp="1"/>
          </p:cNvSpPr>
          <p:nvPr>
            <p:ph type="sldNum" sz="quarter" idx="10"/>
          </p:nvPr>
        </p:nvSpPr>
        <p:spPr/>
        <p:txBody>
          <a:bodyPr/>
          <a:lstStyle/>
          <a:p>
            <a:fld id="{7F5DB809-7C25-4F2B-AFC2-08D9753C664E}" type="slidenum">
              <a:rPr lang="en-US" smtClean="0"/>
              <a:t>18</a:t>
            </a:fld>
            <a:endParaRPr lang="en-US"/>
          </a:p>
        </p:txBody>
      </p:sp>
    </p:spTree>
    <p:extLst>
      <p:ext uri="{BB962C8B-B14F-4D97-AF65-F5344CB8AC3E}">
        <p14:creationId xmlns:p14="http://schemas.microsoft.com/office/powerpoint/2010/main" val="3167055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5DB809-7C25-4F2B-AFC2-08D9753C664E}" type="slidenum">
              <a:rPr lang="en-US" smtClean="0"/>
              <a:t>19</a:t>
            </a:fld>
            <a:endParaRPr lang="en-US"/>
          </a:p>
        </p:txBody>
      </p:sp>
    </p:spTree>
    <p:extLst>
      <p:ext uri="{BB962C8B-B14F-4D97-AF65-F5344CB8AC3E}">
        <p14:creationId xmlns:p14="http://schemas.microsoft.com/office/powerpoint/2010/main" val="4177380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5DB809-7C25-4F2B-AFC2-08D9753C664E}" type="slidenum">
              <a:rPr lang="en-US" smtClean="0"/>
              <a:t>27</a:t>
            </a:fld>
            <a:endParaRPr lang="en-US"/>
          </a:p>
        </p:txBody>
      </p:sp>
    </p:spTree>
    <p:extLst>
      <p:ext uri="{BB962C8B-B14F-4D97-AF65-F5344CB8AC3E}">
        <p14:creationId xmlns:p14="http://schemas.microsoft.com/office/powerpoint/2010/main" val="307178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about some of the benefits, but I want to address the core of what we do for you—very simply we are your 411 call and your 911 call.  If you have a question or aren’t sure about something—reach out to us; if you have a crisis or emergency—reach out to us.</a:t>
            </a:r>
          </a:p>
          <a:p>
            <a:endParaRPr lang="en-US" dirty="0"/>
          </a:p>
          <a:p>
            <a:r>
              <a:rPr lang="en-US" dirty="0"/>
              <a:t>EXAMPLE—DoD reroute travel dollars; NPPO visit gone awry; OGC interprets IAAs in a new way; your Board doesn’t understand your role or their role.</a:t>
            </a:r>
          </a:p>
          <a:p>
            <a:endParaRPr lang="en-US" dirty="0"/>
          </a:p>
          <a:p>
            <a:r>
              <a:rPr lang="en-US" dirty="0"/>
              <a:t>WE CAN HELP; WE WILL ASK QUESTIONS OF THOSE IN POWER; WE WILL SEEK HARD ANSWERS; </a:t>
            </a:r>
          </a:p>
          <a:p>
            <a:endParaRPr lang="en-US" dirty="0"/>
          </a:p>
          <a:p>
            <a:r>
              <a:rPr lang="en-US" dirty="0"/>
              <a:t>With NAVREF, you are not alone, you are part of a bigger, caring community that is here to help you and your NPC succeed. </a:t>
            </a:r>
          </a:p>
          <a:p>
            <a:endParaRPr lang="en-US" dirty="0"/>
          </a:p>
          <a:p>
            <a:r>
              <a:rPr lang="en-US" dirty="0"/>
              <a:t>Hawk, how are we doing on questions?</a:t>
            </a:r>
          </a:p>
        </p:txBody>
      </p:sp>
      <p:sp>
        <p:nvSpPr>
          <p:cNvPr id="4" name="Slide Number Placeholder 3"/>
          <p:cNvSpPr>
            <a:spLocks noGrp="1"/>
          </p:cNvSpPr>
          <p:nvPr>
            <p:ph type="sldNum" sz="quarter" idx="10"/>
          </p:nvPr>
        </p:nvSpPr>
        <p:spPr/>
        <p:txBody>
          <a:bodyPr/>
          <a:lstStyle/>
          <a:p>
            <a:fld id="{7F5DB809-7C25-4F2B-AFC2-08D9753C664E}" type="slidenum">
              <a:rPr lang="en-US" smtClean="0"/>
              <a:t>28</a:t>
            </a:fld>
            <a:endParaRPr lang="en-US"/>
          </a:p>
        </p:txBody>
      </p:sp>
    </p:spTree>
    <p:extLst>
      <p:ext uri="{BB962C8B-B14F-4D97-AF65-F5344CB8AC3E}">
        <p14:creationId xmlns:p14="http://schemas.microsoft.com/office/powerpoint/2010/main" val="3293058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about some of the benefits, but I want to address the core of what we do for you—very simply we are your 411 call and your 911 call.  If you have a question or aren’t sure about something—reach out to us; if you have a crisis or emergency—reach out to us.</a:t>
            </a:r>
          </a:p>
          <a:p>
            <a:endParaRPr lang="en-US" dirty="0"/>
          </a:p>
          <a:p>
            <a:r>
              <a:rPr lang="en-US" dirty="0"/>
              <a:t>EXAMPLE—DoD reroute travel dollars; NPPO visit gone awry; OGC interprets IAAs in a new way; your Board doesn’t understand your role or their role.</a:t>
            </a:r>
          </a:p>
          <a:p>
            <a:endParaRPr lang="en-US" dirty="0"/>
          </a:p>
          <a:p>
            <a:r>
              <a:rPr lang="en-US" dirty="0"/>
              <a:t>WE CAN HELP; WE WILL ASK QUESTIONS OF THOSE IN POWER; WE WILL SEEK HARD ANSWERS; </a:t>
            </a:r>
          </a:p>
          <a:p>
            <a:endParaRPr lang="en-US" dirty="0"/>
          </a:p>
          <a:p>
            <a:r>
              <a:rPr lang="en-US" dirty="0"/>
              <a:t>With NAVREF, you are not alone, you are part of a bigger, caring community that is here to help you and your NPC succeed. </a:t>
            </a:r>
          </a:p>
          <a:p>
            <a:endParaRPr lang="en-US" dirty="0"/>
          </a:p>
          <a:p>
            <a:r>
              <a:rPr lang="en-US" dirty="0"/>
              <a:t>Hawk, how are we doing on questions?</a:t>
            </a:r>
          </a:p>
        </p:txBody>
      </p:sp>
      <p:sp>
        <p:nvSpPr>
          <p:cNvPr id="4" name="Slide Number Placeholder 3"/>
          <p:cNvSpPr>
            <a:spLocks noGrp="1"/>
          </p:cNvSpPr>
          <p:nvPr>
            <p:ph type="sldNum" sz="quarter" idx="10"/>
          </p:nvPr>
        </p:nvSpPr>
        <p:spPr/>
        <p:txBody>
          <a:bodyPr/>
          <a:lstStyle/>
          <a:p>
            <a:fld id="{7F5DB809-7C25-4F2B-AFC2-08D9753C664E}" type="slidenum">
              <a:rPr lang="en-US" smtClean="0"/>
              <a:t>29</a:t>
            </a:fld>
            <a:endParaRPr lang="en-US"/>
          </a:p>
        </p:txBody>
      </p:sp>
    </p:spTree>
    <p:extLst>
      <p:ext uri="{BB962C8B-B14F-4D97-AF65-F5344CB8AC3E}">
        <p14:creationId xmlns:p14="http://schemas.microsoft.com/office/powerpoint/2010/main" val="2870577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Ladies &amp; Gentlemen, my name is Rick Starrs and I am the CEO of the National Association of Veterans’ Research and Education Foundations, </a:t>
            </a:r>
            <a:r>
              <a:rPr lang="en-US" b="1" i="1" dirty="0"/>
              <a:t>your</a:t>
            </a:r>
            <a:r>
              <a:rPr lang="en-US" dirty="0"/>
              <a:t> membership association.  Welcome to the 2021 Annual Meeting—unfortunately our 2</a:t>
            </a:r>
            <a:r>
              <a:rPr lang="en-US" baseline="30000" dirty="0"/>
              <a:t>nd</a:t>
            </a:r>
            <a:r>
              <a:rPr lang="en-US" dirty="0"/>
              <a:t> annual meeting hosted virtually</a:t>
            </a:r>
          </a:p>
          <a:p>
            <a:endParaRPr lang="en-US" dirty="0"/>
          </a:p>
          <a:p>
            <a:r>
              <a:rPr lang="en-US" dirty="0"/>
              <a:t>Please do not hesitate to use the chat room or the Q&amp;A feature.</a:t>
            </a:r>
          </a:p>
          <a:p>
            <a:endParaRPr lang="en-US" dirty="0"/>
          </a:p>
          <a:p>
            <a:r>
              <a:rPr lang="en-US" dirty="0"/>
              <a:t>Before we jump into the agenda, I’d like to recognize new leaders across the NPCs.</a:t>
            </a:r>
          </a:p>
        </p:txBody>
      </p:sp>
      <p:sp>
        <p:nvSpPr>
          <p:cNvPr id="4" name="Slide Number Placeholder 3"/>
          <p:cNvSpPr>
            <a:spLocks noGrp="1"/>
          </p:cNvSpPr>
          <p:nvPr>
            <p:ph type="sldNum" sz="quarter" idx="10"/>
          </p:nvPr>
        </p:nvSpPr>
        <p:spPr/>
        <p:txBody>
          <a:bodyPr/>
          <a:lstStyle/>
          <a:p>
            <a:fld id="{7F5DB809-7C25-4F2B-AFC2-08D9753C664E}" type="slidenum">
              <a:rPr lang="en-US" smtClean="0"/>
              <a:t>2</a:t>
            </a:fld>
            <a:endParaRPr lang="en-US"/>
          </a:p>
        </p:txBody>
      </p:sp>
    </p:spTree>
    <p:extLst>
      <p:ext uri="{BB962C8B-B14F-4D97-AF65-F5344CB8AC3E}">
        <p14:creationId xmlns:p14="http://schemas.microsoft.com/office/powerpoint/2010/main" val="1207582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about some of the benefits, but I want to address the core of what we do for you—very simply we are your 411 call and your 911 call.  If you have a question or aren’t sure about something—reach out to us; if you have a crisis or emergency—reach out to us.</a:t>
            </a:r>
          </a:p>
          <a:p>
            <a:endParaRPr lang="en-US" dirty="0"/>
          </a:p>
          <a:p>
            <a:r>
              <a:rPr lang="en-US" dirty="0"/>
              <a:t>EXAMPLE—DoD reroute travel dollars; NPPO visit gone awry; OGC interprets IAAs in a new way; your Board doesn’t understand your role or their role.</a:t>
            </a:r>
          </a:p>
          <a:p>
            <a:endParaRPr lang="en-US" dirty="0"/>
          </a:p>
          <a:p>
            <a:r>
              <a:rPr lang="en-US" dirty="0"/>
              <a:t>WE CAN HELP; WE WILL ASK QUESTIONS OF THOSE IN POWER; WE WILL SEEK HARD ANSWERS; </a:t>
            </a:r>
          </a:p>
          <a:p>
            <a:endParaRPr lang="en-US" dirty="0"/>
          </a:p>
          <a:p>
            <a:r>
              <a:rPr lang="en-US" dirty="0"/>
              <a:t>With NAVREF, you are not alone, you are part of a bigger, caring community that is here to help you and your NPC succeed. </a:t>
            </a:r>
          </a:p>
          <a:p>
            <a:endParaRPr lang="en-US" dirty="0"/>
          </a:p>
          <a:p>
            <a:r>
              <a:rPr lang="en-US" dirty="0"/>
              <a:t>Hawk, how are we doing on questions?</a:t>
            </a:r>
          </a:p>
        </p:txBody>
      </p:sp>
      <p:sp>
        <p:nvSpPr>
          <p:cNvPr id="4" name="Slide Number Placeholder 3"/>
          <p:cNvSpPr>
            <a:spLocks noGrp="1"/>
          </p:cNvSpPr>
          <p:nvPr>
            <p:ph type="sldNum" sz="quarter" idx="10"/>
          </p:nvPr>
        </p:nvSpPr>
        <p:spPr/>
        <p:txBody>
          <a:bodyPr/>
          <a:lstStyle/>
          <a:p>
            <a:fld id="{7F5DB809-7C25-4F2B-AFC2-08D9753C664E}" type="slidenum">
              <a:rPr lang="en-US" smtClean="0"/>
              <a:t>30</a:t>
            </a:fld>
            <a:endParaRPr lang="en-US"/>
          </a:p>
        </p:txBody>
      </p:sp>
    </p:spTree>
    <p:extLst>
      <p:ext uri="{BB962C8B-B14F-4D97-AF65-F5344CB8AC3E}">
        <p14:creationId xmlns:p14="http://schemas.microsoft.com/office/powerpoint/2010/main" val="2461597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about some of the benefits, but I want to address the core of what we do for you—very simply we are your 411 call and your 911 call.  If you have a question or aren’t sure about something—reach out to us; if you have a crisis or emergency—reach out to us.</a:t>
            </a:r>
          </a:p>
          <a:p>
            <a:endParaRPr lang="en-US" dirty="0"/>
          </a:p>
          <a:p>
            <a:r>
              <a:rPr lang="en-US" dirty="0"/>
              <a:t>EXAMPLE—DoD reroute travel dollars; NPPO visit gone awry; OGC interprets IAAs in a new way; your Board doesn’t understand your role or their role.</a:t>
            </a:r>
          </a:p>
          <a:p>
            <a:endParaRPr lang="en-US" dirty="0"/>
          </a:p>
          <a:p>
            <a:r>
              <a:rPr lang="en-US" dirty="0"/>
              <a:t>WE CAN HELP; WE WILL ASK QUESTIONS OF THOSE IN POWER; WE WILL SEEK HARD ANSWERS; </a:t>
            </a:r>
          </a:p>
          <a:p>
            <a:endParaRPr lang="en-US" dirty="0"/>
          </a:p>
          <a:p>
            <a:r>
              <a:rPr lang="en-US" dirty="0"/>
              <a:t>With NAVREF, you are not alone, you are part of a bigger, caring community that is here to help you and your NPC succeed. </a:t>
            </a:r>
          </a:p>
          <a:p>
            <a:endParaRPr lang="en-US" dirty="0"/>
          </a:p>
          <a:p>
            <a:r>
              <a:rPr lang="en-US" dirty="0"/>
              <a:t>Hawk, how are we doing on questions?</a:t>
            </a:r>
          </a:p>
        </p:txBody>
      </p:sp>
      <p:sp>
        <p:nvSpPr>
          <p:cNvPr id="4" name="Slide Number Placeholder 3"/>
          <p:cNvSpPr>
            <a:spLocks noGrp="1"/>
          </p:cNvSpPr>
          <p:nvPr>
            <p:ph type="sldNum" sz="quarter" idx="10"/>
          </p:nvPr>
        </p:nvSpPr>
        <p:spPr/>
        <p:txBody>
          <a:bodyPr/>
          <a:lstStyle/>
          <a:p>
            <a:fld id="{7F5DB809-7C25-4F2B-AFC2-08D9753C664E}" type="slidenum">
              <a:rPr lang="en-US" smtClean="0"/>
              <a:t>31</a:t>
            </a:fld>
            <a:endParaRPr lang="en-US"/>
          </a:p>
        </p:txBody>
      </p:sp>
    </p:spTree>
    <p:extLst>
      <p:ext uri="{BB962C8B-B14F-4D97-AF65-F5344CB8AC3E}">
        <p14:creationId xmlns:p14="http://schemas.microsoft.com/office/powerpoint/2010/main" val="466728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about some of the benefits, but I want to address the core of what we do for you—very simply we are your 411 call and your 911 call.  If you have a question or aren’t sure about something—reach out to us; if you have a crisis or emergency—reach out to us.</a:t>
            </a:r>
          </a:p>
          <a:p>
            <a:endParaRPr lang="en-US" dirty="0"/>
          </a:p>
          <a:p>
            <a:r>
              <a:rPr lang="en-US" dirty="0"/>
              <a:t>EXAMPLE—DoD reroute travel dollars; NPPO visit gone awry; OGC interprets IAAs in a new way; your Board doesn’t understand your role or their role.</a:t>
            </a:r>
          </a:p>
          <a:p>
            <a:endParaRPr lang="en-US" dirty="0"/>
          </a:p>
          <a:p>
            <a:r>
              <a:rPr lang="en-US" dirty="0"/>
              <a:t>WE CAN HELP; WE WILL ASK QUESTIONS OF THOSE IN POWER; WE WILL SEEK HARD ANSWERS; </a:t>
            </a:r>
          </a:p>
          <a:p>
            <a:endParaRPr lang="en-US" dirty="0"/>
          </a:p>
          <a:p>
            <a:r>
              <a:rPr lang="en-US" dirty="0"/>
              <a:t>With NAVREF, you are not alone, you are part of a bigger, caring community that is here to help you and your NPC succeed. </a:t>
            </a:r>
          </a:p>
          <a:p>
            <a:endParaRPr lang="en-US" dirty="0"/>
          </a:p>
          <a:p>
            <a:r>
              <a:rPr lang="en-US" dirty="0"/>
              <a:t>Hawk, how are we doing on questions?</a:t>
            </a:r>
          </a:p>
        </p:txBody>
      </p:sp>
      <p:sp>
        <p:nvSpPr>
          <p:cNvPr id="4" name="Slide Number Placeholder 3"/>
          <p:cNvSpPr>
            <a:spLocks noGrp="1"/>
          </p:cNvSpPr>
          <p:nvPr>
            <p:ph type="sldNum" sz="quarter" idx="10"/>
          </p:nvPr>
        </p:nvSpPr>
        <p:spPr/>
        <p:txBody>
          <a:bodyPr/>
          <a:lstStyle/>
          <a:p>
            <a:fld id="{7F5DB809-7C25-4F2B-AFC2-08D9753C664E}" type="slidenum">
              <a:rPr lang="en-US" smtClean="0"/>
              <a:t>32</a:t>
            </a:fld>
            <a:endParaRPr lang="en-US"/>
          </a:p>
        </p:txBody>
      </p:sp>
    </p:spTree>
    <p:extLst>
      <p:ext uri="{BB962C8B-B14F-4D97-AF65-F5344CB8AC3E}">
        <p14:creationId xmlns:p14="http://schemas.microsoft.com/office/powerpoint/2010/main" val="673452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about some of the benefits, but I want to address the core of what we do for you—very simply we are your 411 call and your 911 call.  If you have a question or aren’t sure about something—reach out to us; if you have a crisis or emergency—reach out to us.</a:t>
            </a:r>
          </a:p>
          <a:p>
            <a:endParaRPr lang="en-US" dirty="0"/>
          </a:p>
          <a:p>
            <a:r>
              <a:rPr lang="en-US" dirty="0"/>
              <a:t>EXAMPLE—DoD reroute travel dollars; NPPO visit gone awry; OGC interprets IAAs in a new way; your Board doesn’t understand your role or their role.</a:t>
            </a:r>
          </a:p>
          <a:p>
            <a:endParaRPr lang="en-US" dirty="0"/>
          </a:p>
          <a:p>
            <a:r>
              <a:rPr lang="en-US" dirty="0"/>
              <a:t>WE CAN HELP; WE WILL ASK QUESTIONS OF THOSE IN POWER; WE WILL SEEK HARD ANSWERS; </a:t>
            </a:r>
          </a:p>
          <a:p>
            <a:endParaRPr lang="en-US" dirty="0"/>
          </a:p>
          <a:p>
            <a:r>
              <a:rPr lang="en-US" dirty="0"/>
              <a:t>With NAVREF, you are not alone, you are part of a bigger, caring community that is here to help you and your NPC succeed. </a:t>
            </a:r>
          </a:p>
          <a:p>
            <a:endParaRPr lang="en-US" dirty="0"/>
          </a:p>
          <a:p>
            <a:r>
              <a:rPr lang="en-US" dirty="0"/>
              <a:t>Hawk, how are we doing on questions?</a:t>
            </a:r>
          </a:p>
        </p:txBody>
      </p:sp>
      <p:sp>
        <p:nvSpPr>
          <p:cNvPr id="4" name="Slide Number Placeholder 3"/>
          <p:cNvSpPr>
            <a:spLocks noGrp="1"/>
          </p:cNvSpPr>
          <p:nvPr>
            <p:ph type="sldNum" sz="quarter" idx="10"/>
          </p:nvPr>
        </p:nvSpPr>
        <p:spPr/>
        <p:txBody>
          <a:bodyPr/>
          <a:lstStyle/>
          <a:p>
            <a:fld id="{7F5DB809-7C25-4F2B-AFC2-08D9753C664E}" type="slidenum">
              <a:rPr lang="en-US" smtClean="0"/>
              <a:t>33</a:t>
            </a:fld>
            <a:endParaRPr lang="en-US"/>
          </a:p>
        </p:txBody>
      </p:sp>
    </p:spTree>
    <p:extLst>
      <p:ext uri="{BB962C8B-B14F-4D97-AF65-F5344CB8AC3E}">
        <p14:creationId xmlns:p14="http://schemas.microsoft.com/office/powerpoint/2010/main" val="2795387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agenda for the meeting.  </a:t>
            </a:r>
          </a:p>
          <a:p>
            <a:endParaRPr lang="en-US" dirty="0"/>
          </a:p>
          <a:p>
            <a:r>
              <a:rPr lang="en-US" dirty="0"/>
              <a:t>You will hear from the NAVREF Treasurer, Ms. Peggy Bradley, the NAVREF Chair, Mr. Ron Hakes.</a:t>
            </a:r>
          </a:p>
        </p:txBody>
      </p:sp>
      <p:sp>
        <p:nvSpPr>
          <p:cNvPr id="4" name="Slide Number Placeholder 3"/>
          <p:cNvSpPr>
            <a:spLocks noGrp="1"/>
          </p:cNvSpPr>
          <p:nvPr>
            <p:ph type="sldNum" sz="quarter" idx="10"/>
          </p:nvPr>
        </p:nvSpPr>
        <p:spPr/>
        <p:txBody>
          <a:bodyPr/>
          <a:lstStyle/>
          <a:p>
            <a:fld id="{7F5DB809-7C25-4F2B-AFC2-08D9753C664E}" type="slidenum">
              <a:rPr lang="en-US" smtClean="0"/>
              <a:t>3</a:t>
            </a:fld>
            <a:endParaRPr lang="en-US"/>
          </a:p>
        </p:txBody>
      </p:sp>
    </p:spTree>
    <p:extLst>
      <p:ext uri="{BB962C8B-B14F-4D97-AF65-F5344CB8AC3E}">
        <p14:creationId xmlns:p14="http://schemas.microsoft.com/office/powerpoint/2010/main" val="2086889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newly elected Directors:</a:t>
            </a:r>
          </a:p>
          <a:p>
            <a:endParaRPr lang="en-US" dirty="0"/>
          </a:p>
          <a:p>
            <a:r>
              <a:rPr lang="en-US" dirty="0"/>
              <a:t>We are currently seeking a Medical Center Director and a third Community Member to fill board vacancies.  We are not announcing these far &amp; wide—we are turning to you, the membership, for your recommendations, especially as it relates to the MCD.  Please consider whether your Director may be a good fit for serving in a national role.</a:t>
            </a:r>
          </a:p>
        </p:txBody>
      </p:sp>
      <p:sp>
        <p:nvSpPr>
          <p:cNvPr id="4" name="Slide Number Placeholder 3"/>
          <p:cNvSpPr>
            <a:spLocks noGrp="1"/>
          </p:cNvSpPr>
          <p:nvPr>
            <p:ph type="sldNum" sz="quarter" idx="10"/>
          </p:nvPr>
        </p:nvSpPr>
        <p:spPr/>
        <p:txBody>
          <a:bodyPr/>
          <a:lstStyle/>
          <a:p>
            <a:fld id="{7F5DB809-7C25-4F2B-AFC2-08D9753C664E}" type="slidenum">
              <a:rPr lang="en-US" smtClean="0"/>
              <a:t>4</a:t>
            </a:fld>
            <a:endParaRPr lang="en-US"/>
          </a:p>
        </p:txBody>
      </p:sp>
    </p:spTree>
    <p:extLst>
      <p:ext uri="{BB962C8B-B14F-4D97-AF65-F5344CB8AC3E}">
        <p14:creationId xmlns:p14="http://schemas.microsoft.com/office/powerpoint/2010/main" val="2099107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116">
              <a:defRPr/>
            </a:pPr>
            <a:r>
              <a:rPr lang="en-US" dirty="0">
                <a:solidFill>
                  <a:prstClr val="black"/>
                </a:solidFill>
              </a:rPr>
              <a:t>Your Board of Directors for the </a:t>
            </a:r>
            <a:r>
              <a:rPr lang="en-US" b="1" i="1" dirty="0">
                <a:solidFill>
                  <a:prstClr val="black"/>
                </a:solidFill>
              </a:rPr>
              <a:t>next </a:t>
            </a:r>
            <a:r>
              <a:rPr lang="en-US" dirty="0">
                <a:solidFill>
                  <a:prstClr val="black"/>
                </a:solidFill>
              </a:rPr>
              <a:t>12 months.  </a:t>
            </a:r>
          </a:p>
          <a:p>
            <a:pPr defTabSz="928116">
              <a:defRPr/>
            </a:pPr>
            <a:endParaRPr lang="en-US" dirty="0">
              <a:solidFill>
                <a:prstClr val="black"/>
              </a:solidFill>
            </a:endParaRPr>
          </a:p>
          <a:p>
            <a:pPr defTabSz="928116">
              <a:defRPr/>
            </a:pPr>
            <a:r>
              <a:rPr lang="en-US" dirty="0">
                <a:solidFill>
                  <a:prstClr val="black"/>
                </a:solidFill>
              </a:rPr>
              <a:t>One name you may not recognize is that of outside member Mike Stocks.  </a:t>
            </a:r>
          </a:p>
          <a:p>
            <a:pPr defTabSz="928116">
              <a:defRPr/>
            </a:pPr>
            <a:endParaRPr lang="en-US" dirty="0">
              <a:solidFill>
                <a:prstClr val="black"/>
              </a:solidFill>
            </a:endParaRPr>
          </a:p>
          <a:p>
            <a:pPr defTabSz="928116">
              <a:defRPr/>
            </a:pPr>
            <a:r>
              <a:rPr lang="en-US" dirty="0">
                <a:solidFill>
                  <a:prstClr val="black"/>
                </a:solidFill>
              </a:rPr>
              <a:t>Mike retired from Navy Medicine as an Admiral and is passionate about supporting Veterans!!  He has served on the board since March.</a:t>
            </a:r>
          </a:p>
          <a:p>
            <a:endParaRPr lang="en-US" dirty="0"/>
          </a:p>
        </p:txBody>
      </p:sp>
      <p:sp>
        <p:nvSpPr>
          <p:cNvPr id="4" name="Slide Number Placeholder 3"/>
          <p:cNvSpPr>
            <a:spLocks noGrp="1"/>
          </p:cNvSpPr>
          <p:nvPr>
            <p:ph type="sldNum" sz="quarter" idx="10"/>
          </p:nvPr>
        </p:nvSpPr>
        <p:spPr/>
        <p:txBody>
          <a:bodyPr/>
          <a:lstStyle/>
          <a:p>
            <a:fld id="{7F5DB809-7C25-4F2B-AFC2-08D9753C664E}" type="slidenum">
              <a:rPr lang="en-US" smtClean="0"/>
              <a:t>5</a:t>
            </a:fld>
            <a:endParaRPr lang="en-US"/>
          </a:p>
        </p:txBody>
      </p:sp>
    </p:spTree>
    <p:extLst>
      <p:ext uri="{BB962C8B-B14F-4D97-AF65-F5344CB8AC3E}">
        <p14:creationId xmlns:p14="http://schemas.microsoft.com/office/powerpoint/2010/main" val="555834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Sticking with the personnel changes, we want to highlight the addition of Nicole Roberge to the NAVREF Staff.</a:t>
            </a:r>
          </a:p>
          <a:p>
            <a:endParaRPr lang="en-US" dirty="0"/>
          </a:p>
          <a:p>
            <a:r>
              <a:rPr lang="en-US" dirty="0"/>
              <a:t>Unlike Krissa, who was 100% NAVREF and then had a WOC role with VA, Nicole has been working for the Partnered Research Program as a WOC since Day One—July 1</a:t>
            </a:r>
            <a:r>
              <a:rPr lang="en-US" baseline="30000" dirty="0"/>
              <a:t>st</a:t>
            </a:r>
            <a:r>
              <a:rPr lang="en-US" dirty="0"/>
              <a:t>.   So while NAVREF is cutting her checks, in many ways she is responsive first to the PRP and then to NAVREF.  This is a similar relationship to NPC employees who are working in the medical center for PIs.   </a:t>
            </a:r>
          </a:p>
          <a:p>
            <a:endParaRPr lang="en-US" dirty="0"/>
          </a:p>
          <a:p>
            <a:r>
              <a:rPr lang="en-US" dirty="0"/>
              <a:t>We are thrilled to have Nicole on our team and we are encouraged that the PRP has greater capacity to attract and support industry-sponsored clinical trials.</a:t>
            </a:r>
          </a:p>
        </p:txBody>
      </p:sp>
      <p:sp>
        <p:nvSpPr>
          <p:cNvPr id="4" name="Slide Number Placeholder 3"/>
          <p:cNvSpPr>
            <a:spLocks noGrp="1"/>
          </p:cNvSpPr>
          <p:nvPr>
            <p:ph type="sldNum" sz="quarter" idx="10"/>
          </p:nvPr>
        </p:nvSpPr>
        <p:spPr/>
        <p:txBody>
          <a:bodyPr/>
          <a:lstStyle/>
          <a:p>
            <a:fld id="{7F5DB809-7C25-4F2B-AFC2-08D9753C664E}" type="slidenum">
              <a:rPr lang="en-US" smtClean="0"/>
              <a:t>6</a:t>
            </a:fld>
            <a:endParaRPr lang="en-US"/>
          </a:p>
        </p:txBody>
      </p:sp>
    </p:spTree>
    <p:extLst>
      <p:ext uri="{BB962C8B-B14F-4D97-AF65-F5344CB8AC3E}">
        <p14:creationId xmlns:p14="http://schemas.microsoft.com/office/powerpoint/2010/main" val="695145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 Since our fiscal year does not end until Sep 30</a:t>
            </a:r>
            <a:r>
              <a:rPr lang="en-US" baseline="30000" dirty="0"/>
              <a:t>th</a:t>
            </a:r>
            <a:r>
              <a:rPr lang="en-US" dirty="0"/>
              <a:t>, we will be reporting our 3Q financials, as in previous years.  </a:t>
            </a:r>
          </a:p>
          <a:p>
            <a:endParaRPr lang="en-US" dirty="0"/>
          </a:p>
          <a:p>
            <a:r>
              <a:rPr lang="en-US" dirty="0"/>
              <a:t>Peggy, please take it away.</a:t>
            </a:r>
          </a:p>
          <a:p>
            <a:endParaRPr lang="en-US" dirty="0"/>
          </a:p>
          <a:p>
            <a:r>
              <a:rPr lang="en-US" dirty="0"/>
              <a:t>“The Association has healthy finances.  We had our 3</a:t>
            </a:r>
            <a:r>
              <a:rPr lang="en-US" baseline="30000" dirty="0"/>
              <a:t>rd</a:t>
            </a:r>
            <a:r>
              <a:rPr lang="en-US" dirty="0"/>
              <a:t> consecutive clean audit this year.  Because we felt our reserves were largely than necessary, we set out over the last two years to bring those reserves down by delivering more to the NPCs.  A major step was the dues reduction  last year that we’ve continued this year.</a:t>
            </a:r>
          </a:p>
        </p:txBody>
      </p:sp>
      <p:sp>
        <p:nvSpPr>
          <p:cNvPr id="4" name="Slide Number Placeholder 3"/>
          <p:cNvSpPr>
            <a:spLocks noGrp="1"/>
          </p:cNvSpPr>
          <p:nvPr>
            <p:ph type="sldNum" sz="quarter" idx="10"/>
          </p:nvPr>
        </p:nvSpPr>
        <p:spPr/>
        <p:txBody>
          <a:bodyPr/>
          <a:lstStyle/>
          <a:p>
            <a:fld id="{7F5DB809-7C25-4F2B-AFC2-08D9753C664E}" type="slidenum">
              <a:rPr lang="en-US" smtClean="0"/>
              <a:t>7</a:t>
            </a:fld>
            <a:endParaRPr lang="en-US"/>
          </a:p>
        </p:txBody>
      </p:sp>
    </p:spTree>
    <p:extLst>
      <p:ext uri="{BB962C8B-B14F-4D97-AF65-F5344CB8AC3E}">
        <p14:creationId xmlns:p14="http://schemas.microsoft.com/office/powerpoint/2010/main" val="235861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BOTTOM LINE:  the Association is in strong financial position—stronger than a year ago.  While we are intentionally trying to spend down the reserve to benefit the membership (primarily through reduced dues and increased fundraising expenses) but the unrealized investment gains have filled our coffers to overflowing and we failed in our attempt to “spend down”.</a:t>
            </a:r>
          </a:p>
          <a:p>
            <a:endParaRPr lang="en-US" dirty="0"/>
          </a:p>
          <a:p>
            <a:r>
              <a:rPr lang="en-US" dirty="0"/>
              <a:t>Assets increased by $280K almost entirely in our investment account.</a:t>
            </a:r>
          </a:p>
          <a:p>
            <a:r>
              <a:rPr lang="en-US" dirty="0"/>
              <a:t>Largest Liability is unobligated funds = $988K</a:t>
            </a:r>
          </a:p>
          <a:p>
            <a:endParaRPr lang="en-US" dirty="0"/>
          </a:p>
        </p:txBody>
      </p:sp>
      <p:sp>
        <p:nvSpPr>
          <p:cNvPr id="4" name="Slide Number Placeholder 3"/>
          <p:cNvSpPr>
            <a:spLocks noGrp="1"/>
          </p:cNvSpPr>
          <p:nvPr>
            <p:ph type="sldNum" sz="quarter" idx="10"/>
          </p:nvPr>
        </p:nvSpPr>
        <p:spPr/>
        <p:txBody>
          <a:bodyPr/>
          <a:lstStyle/>
          <a:p>
            <a:fld id="{7F5DB809-7C25-4F2B-AFC2-08D9753C664E}" type="slidenum">
              <a:rPr lang="en-US" smtClean="0"/>
              <a:pPr/>
              <a:t>8</a:t>
            </a:fld>
            <a:endParaRPr lang="en-US"/>
          </a:p>
        </p:txBody>
      </p:sp>
    </p:spTree>
    <p:extLst>
      <p:ext uri="{BB962C8B-B14F-4D97-AF65-F5344CB8AC3E}">
        <p14:creationId xmlns:p14="http://schemas.microsoft.com/office/powerpoint/2010/main" val="2737692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Board Designated reserve and the Capital Equipment Reserve have been untouched for 6 years.</a:t>
            </a:r>
          </a:p>
          <a:p>
            <a:endParaRPr lang="en-US" dirty="0"/>
          </a:p>
          <a:p>
            <a:r>
              <a:rPr lang="en-US" dirty="0"/>
              <a:t>The Special Project Reserve has been slowly chipped away at for the last 5 years, dropping from $250,000 to $108K, including $40K then $20K and then $13K this year.  Spending here includes:</a:t>
            </a:r>
          </a:p>
          <a:p>
            <a:pPr marL="171450" indent="-171450">
              <a:buFont typeface="Arial" panose="020B0604020202020204" pitchFamily="34" charset="0"/>
              <a:buChar char="•"/>
            </a:pPr>
            <a:r>
              <a:rPr lang="en-US" dirty="0"/>
              <a:t>Foundation Directory Online</a:t>
            </a:r>
          </a:p>
          <a:p>
            <a:pPr marL="171450" indent="-171450">
              <a:buFont typeface="Arial" panose="020B0604020202020204" pitchFamily="34" charset="0"/>
              <a:buChar char="•"/>
            </a:pPr>
            <a:r>
              <a:rPr lang="en-US" dirty="0"/>
              <a:t>ACRP eLearning licenses</a:t>
            </a:r>
          </a:p>
          <a:p>
            <a:pPr marL="171450" indent="-171450">
              <a:buFont typeface="Arial" panose="020B0604020202020204" pitchFamily="34" charset="0"/>
              <a:buChar char="•"/>
            </a:pPr>
            <a:r>
              <a:rPr lang="en-US" dirty="0"/>
              <a:t>NPC Workshops</a:t>
            </a:r>
          </a:p>
          <a:p>
            <a:pPr marL="171450" indent="-171450">
              <a:buFont typeface="Arial" panose="020B0604020202020204" pitchFamily="34" charset="0"/>
              <a:buChar char="•"/>
            </a:pPr>
            <a:r>
              <a:rPr lang="en-US" dirty="0"/>
              <a:t>Best Practice Consultations</a:t>
            </a:r>
          </a:p>
          <a:p>
            <a:endParaRPr lang="en-US" dirty="0"/>
          </a:p>
          <a:p>
            <a:r>
              <a:rPr lang="en-US" dirty="0"/>
              <a:t>The unobligated net assets are approximately 18 months of operating funds.  </a:t>
            </a:r>
          </a:p>
        </p:txBody>
      </p:sp>
      <p:sp>
        <p:nvSpPr>
          <p:cNvPr id="4" name="Slide Number Placeholder 3"/>
          <p:cNvSpPr>
            <a:spLocks noGrp="1"/>
          </p:cNvSpPr>
          <p:nvPr>
            <p:ph type="sldNum" sz="quarter" idx="10"/>
          </p:nvPr>
        </p:nvSpPr>
        <p:spPr/>
        <p:txBody>
          <a:bodyPr/>
          <a:lstStyle/>
          <a:p>
            <a:fld id="{7F5DB809-7C25-4F2B-AFC2-08D9753C664E}" type="slidenum">
              <a:rPr lang="en-US" smtClean="0"/>
              <a:pPr/>
              <a:t>9</a:t>
            </a:fld>
            <a:endParaRPr lang="en-US"/>
          </a:p>
        </p:txBody>
      </p:sp>
    </p:spTree>
    <p:extLst>
      <p:ext uri="{BB962C8B-B14F-4D97-AF65-F5344CB8AC3E}">
        <p14:creationId xmlns:p14="http://schemas.microsoft.com/office/powerpoint/2010/main" val="425804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F113F9-2D07-4068-BD59-3AF14D511FCF}" type="slidenum">
              <a:rPr lang="en-US" smtClean="0"/>
              <a:pPr>
                <a:defRPr/>
              </a:pPr>
              <a:t>‹#›</a:t>
            </a:fld>
            <a:endParaRPr lang="en-US"/>
          </a:p>
        </p:txBody>
      </p:sp>
    </p:spTree>
    <p:extLst>
      <p:ext uri="{BB962C8B-B14F-4D97-AF65-F5344CB8AC3E}">
        <p14:creationId xmlns:p14="http://schemas.microsoft.com/office/powerpoint/2010/main" val="41796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4A4D0-89E3-4A78-8702-A10F93049DB9}" type="slidenum">
              <a:rPr lang="en-US" smtClean="0"/>
              <a:pPr>
                <a:defRPr/>
              </a:pPr>
              <a:t>‹#›</a:t>
            </a:fld>
            <a:endParaRPr lang="en-US"/>
          </a:p>
        </p:txBody>
      </p:sp>
    </p:spTree>
    <p:extLst>
      <p:ext uri="{BB962C8B-B14F-4D97-AF65-F5344CB8AC3E}">
        <p14:creationId xmlns:p14="http://schemas.microsoft.com/office/powerpoint/2010/main" val="2157702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pPr>
              <a:defRPr/>
            </a:pPr>
            <a:endParaRPr lang="en-US"/>
          </a:p>
        </p:txBody>
      </p:sp>
      <p:sp>
        <p:nvSpPr>
          <p:cNvPr id="5" name="Footer Placeholder 4"/>
          <p:cNvSpPr>
            <a:spLocks noGrp="1"/>
          </p:cNvSpPr>
          <p:nvPr>
            <p:ph type="ftr" sz="quarter" idx="11"/>
          </p:nvPr>
        </p:nvSpPr>
        <p:spPr>
          <a:xfrm>
            <a:off x="2832102" y="6422855"/>
            <a:ext cx="3209752" cy="365125"/>
          </a:xfrm>
        </p:spPr>
        <p:txBody>
          <a:bodyPr/>
          <a:lstStyle/>
          <a:p>
            <a:pPr>
              <a:defRPr/>
            </a:pPr>
            <a:endParaRPr lang="en-US"/>
          </a:p>
        </p:txBody>
      </p:sp>
      <p:sp>
        <p:nvSpPr>
          <p:cNvPr id="6" name="Slide Number Placeholder 5"/>
          <p:cNvSpPr>
            <a:spLocks noGrp="1"/>
          </p:cNvSpPr>
          <p:nvPr>
            <p:ph type="sldNum" sz="quarter" idx="12"/>
          </p:nvPr>
        </p:nvSpPr>
        <p:spPr>
          <a:xfrm>
            <a:off x="6054787" y="6422855"/>
            <a:ext cx="659819" cy="365125"/>
          </a:xfrm>
        </p:spPr>
        <p:txBody>
          <a:bodyPr/>
          <a:lstStyle/>
          <a:p>
            <a:pPr>
              <a:defRPr/>
            </a:pPr>
            <a:fld id="{C794A4D0-89E3-4A78-8702-A10F93049DB9}" type="slidenum">
              <a:rPr lang="en-US" smtClean="0"/>
              <a:pPr>
                <a:defRPr/>
              </a:pPr>
              <a:t>‹#›</a:t>
            </a:fld>
            <a:endParaRPr lang="en-US"/>
          </a:p>
        </p:txBody>
      </p:sp>
    </p:spTree>
    <p:extLst>
      <p:ext uri="{BB962C8B-B14F-4D97-AF65-F5344CB8AC3E}">
        <p14:creationId xmlns:p14="http://schemas.microsoft.com/office/powerpoint/2010/main" val="1331068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4A4D0-89E3-4A78-8702-A10F93049DB9}" type="slidenum">
              <a:rPr lang="en-US" smtClean="0"/>
              <a:pPr>
                <a:defRPr/>
              </a:pPr>
              <a:t>‹#›</a:t>
            </a:fld>
            <a:endParaRPr lang="en-US"/>
          </a:p>
        </p:txBody>
      </p:sp>
    </p:spTree>
    <p:extLst>
      <p:ext uri="{BB962C8B-B14F-4D97-AF65-F5344CB8AC3E}">
        <p14:creationId xmlns:p14="http://schemas.microsoft.com/office/powerpoint/2010/main" val="3336513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0A0478DB-0A14-497C-A6C9-4986B70ED89B}" type="slidenum">
              <a:rPr lang="en-US" smtClean="0"/>
              <a:pPr>
                <a:defRPr/>
              </a:pPr>
              <a:t>‹#›</a:t>
            </a:fld>
            <a:endParaRPr lang="en-US"/>
          </a:p>
        </p:txBody>
      </p:sp>
    </p:spTree>
    <p:extLst>
      <p:ext uri="{BB962C8B-B14F-4D97-AF65-F5344CB8AC3E}">
        <p14:creationId xmlns:p14="http://schemas.microsoft.com/office/powerpoint/2010/main" val="46968196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794A4D0-89E3-4A78-8702-A10F93049DB9}" type="slidenum">
              <a:rPr lang="en-US" smtClean="0"/>
              <a:pPr>
                <a:defRPr/>
              </a:pPr>
              <a:t>‹#›</a:t>
            </a:fld>
            <a:endParaRPr lang="en-US"/>
          </a:p>
        </p:txBody>
      </p:sp>
    </p:spTree>
    <p:extLst>
      <p:ext uri="{BB962C8B-B14F-4D97-AF65-F5344CB8AC3E}">
        <p14:creationId xmlns:p14="http://schemas.microsoft.com/office/powerpoint/2010/main" val="304100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794A4D0-89E3-4A78-8702-A10F93049DB9}" type="slidenum">
              <a:rPr lang="en-US" smtClean="0"/>
              <a:pPr>
                <a:defRPr/>
              </a:pPr>
              <a:t>‹#›</a:t>
            </a:fld>
            <a:endParaRPr lang="en-US"/>
          </a:p>
        </p:txBody>
      </p:sp>
    </p:spTree>
    <p:extLst>
      <p:ext uri="{BB962C8B-B14F-4D97-AF65-F5344CB8AC3E}">
        <p14:creationId xmlns:p14="http://schemas.microsoft.com/office/powerpoint/2010/main" val="320326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5056100-D503-405A-851C-43B790A3F600}" type="slidenum">
              <a:rPr lang="en-US" smtClean="0"/>
              <a:pPr>
                <a:defRPr/>
              </a:pPr>
              <a:t>‹#›</a:t>
            </a:fld>
            <a:endParaRPr lang="en-US"/>
          </a:p>
        </p:txBody>
      </p:sp>
    </p:spTree>
    <p:extLst>
      <p:ext uri="{BB962C8B-B14F-4D97-AF65-F5344CB8AC3E}">
        <p14:creationId xmlns:p14="http://schemas.microsoft.com/office/powerpoint/2010/main" val="1513552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30D265E-E990-4592-AB35-5E7487F6B2AB}" type="slidenum">
              <a:rPr lang="en-US" smtClean="0"/>
              <a:pPr>
                <a:defRPr/>
              </a:pPr>
              <a:t>‹#›</a:t>
            </a:fld>
            <a:endParaRPr lang="en-US"/>
          </a:p>
        </p:txBody>
      </p:sp>
    </p:spTree>
    <p:extLst>
      <p:ext uri="{BB962C8B-B14F-4D97-AF65-F5344CB8AC3E}">
        <p14:creationId xmlns:p14="http://schemas.microsoft.com/office/powerpoint/2010/main" val="1357109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794A4D0-89E3-4A78-8702-A10F93049DB9}" type="slidenum">
              <a:rPr lang="en-US" smtClean="0"/>
              <a:pPr>
                <a:defRPr/>
              </a:pPr>
              <a:t>‹#›</a:t>
            </a:fld>
            <a:endParaRPr lang="en-US"/>
          </a:p>
        </p:txBody>
      </p:sp>
    </p:spTree>
    <p:extLst>
      <p:ext uri="{BB962C8B-B14F-4D97-AF65-F5344CB8AC3E}">
        <p14:creationId xmlns:p14="http://schemas.microsoft.com/office/powerpoint/2010/main" val="196418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182A4A-EDAD-4D00-9C69-3C8973F45FF5}" type="slidenum">
              <a:rPr lang="en-US" smtClean="0"/>
              <a:pPr>
                <a:defRPr/>
              </a:pPr>
              <a:t>‹#›</a:t>
            </a:fld>
            <a:endParaRPr lang="en-US"/>
          </a:p>
        </p:txBody>
      </p:sp>
    </p:spTree>
    <p:extLst>
      <p:ext uri="{BB962C8B-B14F-4D97-AF65-F5344CB8AC3E}">
        <p14:creationId xmlns:p14="http://schemas.microsoft.com/office/powerpoint/2010/main" val="2677140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pPr>
              <a:defRPr/>
            </a:pPr>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pPr>
              <a:defRPr/>
            </a:pPr>
            <a:fld id="{C794A4D0-89E3-4A78-8702-A10F93049DB9}" type="slidenum">
              <a:rPr lang="en-US" smtClean="0"/>
              <a:pPr>
                <a:defRPr/>
              </a:pPr>
              <a:t>‹#›</a:t>
            </a:fld>
            <a:endParaRPr lang="en-US"/>
          </a:p>
        </p:txBody>
      </p:sp>
    </p:spTree>
    <p:extLst>
      <p:ext uri="{BB962C8B-B14F-4D97-AF65-F5344CB8AC3E}">
        <p14:creationId xmlns:p14="http://schemas.microsoft.com/office/powerpoint/2010/main" val="1852533426"/>
      </p:ext>
    </p:extLst>
  </p:cSld>
  <p:clrMap bg1="dk1" tx1="lt1" bg2="dk2" tx2="lt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5542472" y="2112393"/>
            <a:ext cx="2839528" cy="1815378"/>
          </a:xfrm>
        </p:spPr>
        <p:txBody>
          <a:bodyPr>
            <a:normAutofit/>
          </a:bodyPr>
          <a:lstStyle/>
          <a:p>
            <a:pPr algn="l"/>
            <a:r>
              <a:rPr lang="en-US" sz="3000" b="1" dirty="0"/>
              <a:t>NAVREF ANNUAL MEMBERSHIP MEETING</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5542474" y="3975700"/>
            <a:ext cx="2613804" cy="769908"/>
          </a:xfrm>
        </p:spPr>
        <p:txBody>
          <a:bodyPr>
            <a:normAutofit/>
          </a:bodyPr>
          <a:lstStyle/>
          <a:p>
            <a:pPr algn="l"/>
            <a:r>
              <a:rPr lang="en-US" dirty="0"/>
              <a:t>SEPTEMBER 15, 2022</a:t>
            </a:r>
            <a:endParaRPr lang="en-US" sz="1725" dirty="0"/>
          </a:p>
        </p:txBody>
      </p:sp>
      <p:pic>
        <p:nvPicPr>
          <p:cNvPr id="6" name="Picture 5" descr="A close up of a logo&#10;&#10;Description automatically generated">
            <a:extLst>
              <a:ext uri="{FF2B5EF4-FFF2-40B4-BE49-F238E27FC236}">
                <a16:creationId xmlns:a16="http://schemas.microsoft.com/office/drawing/2014/main" id="{B3F160F9-71B3-45F8-ADD2-CA5AD7B05DBC}"/>
              </a:ext>
            </a:extLst>
          </p:cNvPr>
          <p:cNvPicPr>
            <a:picLocks noChangeAspect="1"/>
          </p:cNvPicPr>
          <p:nvPr/>
        </p:nvPicPr>
        <p:blipFill rotWithShape="1">
          <a:blip r:embed="rId3"/>
          <a:srcRect l="8188" t="18242" r="4928" b="33578"/>
          <a:stretch/>
        </p:blipFill>
        <p:spPr>
          <a:xfrm>
            <a:off x="205654" y="4264503"/>
            <a:ext cx="2412855" cy="802813"/>
          </a:xfrm>
          <a:prstGeom prst="rect">
            <a:avLst/>
          </a:prstGeom>
        </p:spPr>
      </p:pic>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95908048"/>
              </p:ext>
            </p:extLst>
          </p:nvPr>
        </p:nvGraphicFramePr>
        <p:xfrm>
          <a:off x="838200" y="1295400"/>
          <a:ext cx="7620001" cy="4019341"/>
        </p:xfrm>
        <a:graphic>
          <a:graphicData uri="http://schemas.openxmlformats.org/drawingml/2006/table">
            <a:tbl>
              <a:tblPr/>
              <a:tblGrid>
                <a:gridCol w="3810001">
                  <a:extLst>
                    <a:ext uri="{9D8B030D-6E8A-4147-A177-3AD203B41FA5}">
                      <a16:colId xmlns:a16="http://schemas.microsoft.com/office/drawing/2014/main" val="2844218719"/>
                    </a:ext>
                  </a:extLst>
                </a:gridCol>
                <a:gridCol w="1905000">
                  <a:extLst>
                    <a:ext uri="{9D8B030D-6E8A-4147-A177-3AD203B41FA5}">
                      <a16:colId xmlns:a16="http://schemas.microsoft.com/office/drawing/2014/main" val="1264210919"/>
                    </a:ext>
                  </a:extLst>
                </a:gridCol>
                <a:gridCol w="1905000">
                  <a:extLst>
                    <a:ext uri="{9D8B030D-6E8A-4147-A177-3AD203B41FA5}">
                      <a16:colId xmlns:a16="http://schemas.microsoft.com/office/drawing/2014/main" val="2313133230"/>
                    </a:ext>
                  </a:extLst>
                </a:gridCol>
              </a:tblGrid>
              <a:tr h="440267">
                <a:tc gridSpan="3">
                  <a:txBody>
                    <a:bodyPr/>
                    <a:lstStyle/>
                    <a:p>
                      <a:pPr algn="ctr" fontAlgn="b"/>
                      <a:r>
                        <a:rPr lang="en-US" sz="3200" b="0" i="0" u="none" strike="noStrike" dirty="0">
                          <a:solidFill>
                            <a:schemeClr val="bg1"/>
                          </a:solidFill>
                          <a:effectLst>
                            <a:outerShdw blurRad="38100" dist="38100" dir="2700000" algn="tl">
                              <a:srgbClr val="000000">
                                <a:alpha val="43137"/>
                              </a:srgbClr>
                            </a:outerShdw>
                          </a:effectLst>
                          <a:latin typeface="Gill Sans MT" panose="020B0502020104020203" pitchFamily="34" charset="0"/>
                        </a:rPr>
                        <a:t>Statement of Activities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59705449"/>
                  </a:ext>
                </a:extLst>
              </a:tr>
              <a:tr h="440267">
                <a:tc>
                  <a:txBody>
                    <a:bodyPr/>
                    <a:lstStyle/>
                    <a:p>
                      <a:pPr algn="ctr" fontAlgn="b"/>
                      <a:endParaRPr lang="en-US" sz="1400" b="1" i="0" u="none" strike="noStrike">
                        <a:solidFill>
                          <a:schemeClr val="tx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1" i="0" u="none" strike="noStrike" dirty="0">
                        <a:solidFill>
                          <a:schemeClr val="tx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1" i="0" u="none" strike="noStrike">
                        <a:solidFill>
                          <a:schemeClr val="tx1"/>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557566965"/>
                  </a:ext>
                </a:extLst>
              </a:tr>
              <a:tr h="440267">
                <a:tc>
                  <a:txBody>
                    <a:bodyPr/>
                    <a:lstStyle/>
                    <a:p>
                      <a:pPr algn="l" fontAlgn="b"/>
                      <a:endParaRPr lang="en-US" sz="2000" b="0" i="0" u="none" strike="noStrike" dirty="0">
                        <a:solidFill>
                          <a:schemeClr val="tx1"/>
                        </a:solidFill>
                        <a:effectLst/>
                        <a:latin typeface="Calibri" panose="020F0502020204030204" pitchFamily="34" charset="0"/>
                        <a:ea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r>
                        <a:rPr lang="en-US" sz="2000" b="1" i="0" u="none" strike="noStrike" dirty="0">
                          <a:solidFill>
                            <a:schemeClr val="tx1"/>
                          </a:solidFill>
                          <a:effectLst/>
                          <a:latin typeface="Calibri" panose="020F0502020204030204" pitchFamily="34" charset="0"/>
                        </a:rPr>
                        <a:t>End of 3Q, FY22</a:t>
                      </a:r>
                    </a:p>
                  </a:txBody>
                  <a:tcPr marL="9525" marR="9525" marT="9525" marB="0" anchor="b">
                    <a:lnL>
                      <a:noFill/>
                    </a:lnL>
                    <a:lnR>
                      <a:noFill/>
                    </a:lnR>
                    <a:lnT>
                      <a:noFill/>
                    </a:lnT>
                    <a:lnB>
                      <a:noFill/>
                    </a:lnB>
                  </a:tcPr>
                </a:tc>
                <a:tc>
                  <a:txBody>
                    <a:bodyPr/>
                    <a:lstStyle/>
                    <a:p>
                      <a:pPr algn="l" fontAlgn="b"/>
                      <a:r>
                        <a:rPr lang="en-US" sz="2000" b="1" i="0" u="none" strike="noStrike" dirty="0">
                          <a:solidFill>
                            <a:schemeClr val="tx1"/>
                          </a:solidFill>
                          <a:effectLst/>
                          <a:latin typeface="Calibri" panose="020F0502020204030204" pitchFamily="34" charset="0"/>
                        </a:rPr>
                        <a:t>End of 3Q, FY21</a:t>
                      </a:r>
                    </a:p>
                  </a:txBody>
                  <a:tcPr marL="9525" marR="9525" marT="9525" marB="0" anchor="b">
                    <a:lnL>
                      <a:noFill/>
                    </a:lnL>
                    <a:lnR>
                      <a:noFill/>
                    </a:lnR>
                    <a:lnT>
                      <a:noFill/>
                    </a:lnT>
                    <a:lnB>
                      <a:noFill/>
                    </a:lnB>
                  </a:tcPr>
                </a:tc>
                <a:extLst>
                  <a:ext uri="{0D108BD9-81ED-4DB2-BD59-A6C34878D82A}">
                    <a16:rowId xmlns:a16="http://schemas.microsoft.com/office/drawing/2014/main" val="2858054485"/>
                  </a:ext>
                </a:extLst>
              </a:tr>
              <a:tr h="440267">
                <a:tc>
                  <a:txBody>
                    <a:bodyPr/>
                    <a:lstStyle/>
                    <a:p>
                      <a:pPr algn="l" fontAlgn="b"/>
                      <a:r>
                        <a:rPr lang="en-US" sz="2000" b="1" i="0" u="none" strike="noStrike" dirty="0">
                          <a:solidFill>
                            <a:schemeClr val="tx1"/>
                          </a:solidFill>
                          <a:effectLst/>
                          <a:latin typeface="Calibri" panose="020F0502020204030204" pitchFamily="34" charset="0"/>
                        </a:rPr>
                        <a:t>REVENUE</a:t>
                      </a: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915530099"/>
                  </a:ext>
                </a:extLst>
              </a:tr>
              <a:tr h="440267">
                <a:tc>
                  <a:txBody>
                    <a:bodyPr/>
                    <a:lstStyle/>
                    <a:p>
                      <a:pPr algn="r" fontAlgn="b"/>
                      <a:r>
                        <a:rPr lang="en-US" sz="2000" b="0" i="0" u="none" strike="noStrike" dirty="0">
                          <a:solidFill>
                            <a:schemeClr val="tx1"/>
                          </a:solidFill>
                          <a:effectLst/>
                          <a:latin typeface="Calibri" panose="020F0502020204030204" pitchFamily="34" charset="0"/>
                        </a:rPr>
                        <a:t>Membership Dues</a:t>
                      </a:r>
                    </a:p>
                  </a:txBody>
                  <a:tcPr marL="9525" marR="9525" marT="9525" marB="0" anchor="b">
                    <a:lnL>
                      <a:noFill/>
                    </a:lnL>
                    <a:lnR>
                      <a:noFill/>
                    </a:lnR>
                    <a:lnT>
                      <a:noFill/>
                    </a:lnT>
                    <a:lnB>
                      <a:noFill/>
                    </a:lnB>
                  </a:tcPr>
                </a:tc>
                <a:tc>
                  <a:txBody>
                    <a:bodyPr/>
                    <a:lstStyle/>
                    <a:p>
                      <a:pPr algn="r" fontAlgn="b"/>
                      <a:r>
                        <a:rPr lang="en-US" sz="2000" b="0" i="0" u="none" strike="noStrike" dirty="0">
                          <a:solidFill>
                            <a:schemeClr val="tx1"/>
                          </a:solidFill>
                          <a:effectLst/>
                          <a:latin typeface="Calibri" panose="020F0502020204030204" pitchFamily="34" charset="0"/>
                        </a:rPr>
                        <a:t>              472,631 </a:t>
                      </a:r>
                    </a:p>
                  </a:txBody>
                  <a:tcPr marL="9525" marR="9525" marT="9525" marB="0" anchor="b">
                    <a:lnL>
                      <a:noFill/>
                    </a:lnL>
                    <a:lnR>
                      <a:noFill/>
                    </a:lnR>
                    <a:lnT>
                      <a:noFill/>
                    </a:lnT>
                    <a:lnB>
                      <a:noFill/>
                    </a:lnB>
                  </a:tcPr>
                </a:tc>
                <a:tc>
                  <a:txBody>
                    <a:bodyPr/>
                    <a:lstStyle/>
                    <a:p>
                      <a:pPr algn="r" fontAlgn="b"/>
                      <a:r>
                        <a:rPr lang="en-US" sz="2000" b="0" i="0" u="none" strike="noStrike" dirty="0">
                          <a:solidFill>
                            <a:schemeClr val="tx1"/>
                          </a:solidFill>
                          <a:effectLst/>
                          <a:latin typeface="Calibri" panose="020F0502020204030204" pitchFamily="34" charset="0"/>
                        </a:rPr>
                        <a:t>           329,138</a:t>
                      </a:r>
                    </a:p>
                  </a:txBody>
                  <a:tcPr marL="9525" marR="9525" marT="9525" marB="0" anchor="b">
                    <a:lnL>
                      <a:noFill/>
                    </a:lnL>
                    <a:lnR>
                      <a:noFill/>
                    </a:lnR>
                    <a:lnT>
                      <a:noFill/>
                    </a:lnT>
                    <a:lnB>
                      <a:noFill/>
                    </a:lnB>
                  </a:tcPr>
                </a:tc>
                <a:extLst>
                  <a:ext uri="{0D108BD9-81ED-4DB2-BD59-A6C34878D82A}">
                    <a16:rowId xmlns:a16="http://schemas.microsoft.com/office/drawing/2014/main" val="3628048690"/>
                  </a:ext>
                </a:extLst>
              </a:tr>
              <a:tr h="440267">
                <a:tc>
                  <a:txBody>
                    <a:bodyPr/>
                    <a:lstStyle/>
                    <a:p>
                      <a:pPr algn="r" fontAlgn="b"/>
                      <a:r>
                        <a:rPr lang="en-US" sz="2000" b="0" i="0" u="none" strike="noStrike">
                          <a:solidFill>
                            <a:schemeClr val="tx1"/>
                          </a:solidFill>
                          <a:effectLst/>
                          <a:latin typeface="Calibri" panose="020F0502020204030204" pitchFamily="34" charset="0"/>
                        </a:rPr>
                        <a:t>Other Revenue</a:t>
                      </a:r>
                    </a:p>
                  </a:txBody>
                  <a:tcPr marL="9525" marR="9525" marT="9525" marB="0" anchor="b">
                    <a:lnL>
                      <a:noFill/>
                    </a:lnL>
                    <a:lnR>
                      <a:noFill/>
                    </a:lnR>
                    <a:lnT>
                      <a:noFill/>
                    </a:lnT>
                    <a:lnB>
                      <a:noFill/>
                    </a:lnB>
                  </a:tcPr>
                </a:tc>
                <a:tc>
                  <a:txBody>
                    <a:bodyPr/>
                    <a:lstStyle/>
                    <a:p>
                      <a:pPr algn="r" fontAlgn="b"/>
                      <a:r>
                        <a:rPr lang="en-US" sz="2000" b="0" i="0" u="none" strike="noStrike" dirty="0">
                          <a:solidFill>
                            <a:schemeClr val="tx1"/>
                          </a:solidFill>
                          <a:effectLst/>
                          <a:latin typeface="Calibri" panose="020F0502020204030204" pitchFamily="34" charset="0"/>
                        </a:rPr>
                        <a:t>               116,223 </a:t>
                      </a:r>
                    </a:p>
                  </a:txBody>
                  <a:tcPr marL="9525" marR="9525" marT="9525" marB="0" anchor="b">
                    <a:lnL>
                      <a:noFill/>
                    </a:lnL>
                    <a:lnR>
                      <a:noFill/>
                    </a:lnR>
                    <a:lnT>
                      <a:noFill/>
                    </a:lnT>
                    <a:lnB>
                      <a:noFill/>
                    </a:lnB>
                  </a:tcPr>
                </a:tc>
                <a:tc>
                  <a:txBody>
                    <a:bodyPr/>
                    <a:lstStyle/>
                    <a:p>
                      <a:pPr algn="r" fontAlgn="b"/>
                      <a:r>
                        <a:rPr lang="en-US" sz="2000" b="0" i="0" u="none" strike="noStrike" dirty="0">
                          <a:solidFill>
                            <a:schemeClr val="tx1"/>
                          </a:solidFill>
                          <a:effectLst/>
                          <a:latin typeface="Calibri" panose="020F0502020204030204" pitchFamily="34" charset="0"/>
                        </a:rPr>
                        <a:t>           151,277</a:t>
                      </a:r>
                    </a:p>
                  </a:txBody>
                  <a:tcPr marL="9525" marR="9525" marT="9525" marB="0" anchor="b">
                    <a:lnL>
                      <a:noFill/>
                    </a:lnL>
                    <a:lnR>
                      <a:noFill/>
                    </a:lnR>
                    <a:lnT>
                      <a:noFill/>
                    </a:lnT>
                    <a:lnB>
                      <a:noFill/>
                    </a:lnB>
                  </a:tcPr>
                </a:tc>
                <a:extLst>
                  <a:ext uri="{0D108BD9-81ED-4DB2-BD59-A6C34878D82A}">
                    <a16:rowId xmlns:a16="http://schemas.microsoft.com/office/drawing/2014/main" val="1777677356"/>
                  </a:ext>
                </a:extLst>
              </a:tr>
              <a:tr h="440267">
                <a:tc>
                  <a:txBody>
                    <a:bodyPr/>
                    <a:lstStyle/>
                    <a:p>
                      <a:pPr algn="r" fontAlgn="b"/>
                      <a:r>
                        <a:rPr lang="en-US" sz="2000" b="0" i="0" u="none" strike="noStrike" dirty="0">
                          <a:solidFill>
                            <a:schemeClr val="tx1"/>
                          </a:solidFill>
                          <a:effectLst/>
                          <a:latin typeface="Calibri" panose="020F0502020204030204" pitchFamily="34" charset="0"/>
                        </a:rPr>
                        <a:t>Unrealized Gain on Investment</a:t>
                      </a:r>
                    </a:p>
                  </a:txBody>
                  <a:tcPr marL="9525" marR="9525" marT="9525" marB="0" anchor="b">
                    <a:lnL>
                      <a:noFill/>
                    </a:lnL>
                    <a:lnR>
                      <a:noFill/>
                    </a:lnR>
                    <a:lnT>
                      <a:noFill/>
                    </a:lnT>
                    <a:lnB>
                      <a:noFill/>
                    </a:lnB>
                  </a:tcPr>
                </a:tc>
                <a:tc>
                  <a:txBody>
                    <a:bodyPr/>
                    <a:lstStyle/>
                    <a:p>
                      <a:pPr algn="r" fontAlgn="b"/>
                      <a:r>
                        <a:rPr lang="en-US" sz="2000" b="0" i="0" u="none" strike="noStrike" dirty="0">
                          <a:solidFill>
                            <a:schemeClr val="tx1"/>
                          </a:solidFill>
                          <a:effectLst/>
                          <a:latin typeface="Calibri" panose="020F0502020204030204" pitchFamily="34" charset="0"/>
                        </a:rPr>
                        <a:t>               (150,927) </a:t>
                      </a:r>
                    </a:p>
                  </a:txBody>
                  <a:tcPr marL="9525" marR="9525" marT="9525" marB="0" anchor="b">
                    <a:lnL>
                      <a:noFill/>
                    </a:lnL>
                    <a:lnR>
                      <a:noFill/>
                    </a:lnR>
                    <a:lnT>
                      <a:noFill/>
                    </a:lnT>
                    <a:lnB>
                      <a:noFill/>
                    </a:lnB>
                  </a:tcPr>
                </a:tc>
                <a:tc>
                  <a:txBody>
                    <a:bodyPr/>
                    <a:lstStyle/>
                    <a:p>
                      <a:pPr algn="r" fontAlgn="b"/>
                      <a:r>
                        <a:rPr lang="en-US" sz="2000" b="0" i="0" u="none" strike="noStrike" dirty="0">
                          <a:solidFill>
                            <a:schemeClr val="tx1"/>
                          </a:solidFill>
                          <a:effectLst/>
                          <a:latin typeface="Calibri" panose="020F0502020204030204" pitchFamily="34" charset="0"/>
                        </a:rPr>
                        <a:t>161,169</a:t>
                      </a:r>
                    </a:p>
                  </a:txBody>
                  <a:tcPr marL="9525" marR="9525" marT="9525" marB="0" anchor="b">
                    <a:lnL>
                      <a:noFill/>
                    </a:lnL>
                    <a:lnR>
                      <a:noFill/>
                    </a:lnR>
                    <a:lnT>
                      <a:noFill/>
                    </a:lnT>
                    <a:lnB>
                      <a:noFill/>
                    </a:lnB>
                  </a:tcPr>
                </a:tc>
                <a:extLst>
                  <a:ext uri="{0D108BD9-81ED-4DB2-BD59-A6C34878D82A}">
                    <a16:rowId xmlns:a16="http://schemas.microsoft.com/office/drawing/2014/main" val="137270736"/>
                  </a:ext>
                </a:extLst>
              </a:tr>
              <a:tr h="440267">
                <a:tc>
                  <a:txBody>
                    <a:bodyPr/>
                    <a:lstStyle/>
                    <a:p>
                      <a:pPr algn="r" fontAlgn="b"/>
                      <a:r>
                        <a:rPr lang="en-US" sz="2000" b="0" i="0" u="none" strike="noStrike">
                          <a:solidFill>
                            <a:schemeClr val="tx1"/>
                          </a:solidFill>
                          <a:effectLst/>
                          <a:latin typeface="Calibri" panose="020F0502020204030204" pitchFamily="34" charset="0"/>
                        </a:rPr>
                        <a:t>Interest</a:t>
                      </a:r>
                    </a:p>
                  </a:txBody>
                  <a:tcPr marL="9525" marR="9525" marT="9525" marB="0" anchor="b">
                    <a:lnL>
                      <a:noFill/>
                    </a:lnL>
                    <a:lnR>
                      <a:noFill/>
                    </a:lnR>
                    <a:lnT>
                      <a:noFill/>
                    </a:lnT>
                    <a:lnB>
                      <a:noFill/>
                    </a:lnB>
                  </a:tcPr>
                </a:tc>
                <a:tc>
                  <a:txBody>
                    <a:bodyPr/>
                    <a:lstStyle/>
                    <a:p>
                      <a:pPr algn="r" fontAlgn="b"/>
                      <a:r>
                        <a:rPr lang="en-US" sz="2000" b="0" i="0" u="none" strike="noStrike" dirty="0">
                          <a:solidFill>
                            <a:schemeClr val="tx1"/>
                          </a:solidFill>
                          <a:effectLst/>
                          <a:latin typeface="Calibri" panose="020F0502020204030204" pitchFamily="34" charset="0"/>
                        </a:rPr>
                        <a:t>                  29,622 </a:t>
                      </a:r>
                    </a:p>
                  </a:txBody>
                  <a:tcPr marL="9525" marR="9525" marT="9525" marB="0" anchor="b">
                    <a:lnL>
                      <a:noFill/>
                    </a:lnL>
                    <a:lnR>
                      <a:noFill/>
                    </a:lnR>
                    <a:lnT>
                      <a:noFill/>
                    </a:lnT>
                    <a:lnB>
                      <a:noFill/>
                    </a:lnB>
                  </a:tcPr>
                </a:tc>
                <a:tc>
                  <a:txBody>
                    <a:bodyPr/>
                    <a:lstStyle/>
                    <a:p>
                      <a:pPr algn="r" fontAlgn="b"/>
                      <a:r>
                        <a:rPr lang="en-US" sz="2000" b="0" i="0" u="none" strike="noStrike" dirty="0">
                          <a:solidFill>
                            <a:schemeClr val="tx1"/>
                          </a:solidFill>
                          <a:effectLst/>
                          <a:latin typeface="Calibri" panose="020F0502020204030204" pitchFamily="34" charset="0"/>
                        </a:rPr>
                        <a:t>17,656</a:t>
                      </a:r>
                    </a:p>
                  </a:txBody>
                  <a:tcPr marL="9525" marR="9525" marT="9525" marB="0" anchor="b">
                    <a:lnL>
                      <a:noFill/>
                    </a:lnL>
                    <a:lnR>
                      <a:noFill/>
                    </a:lnR>
                    <a:lnT>
                      <a:noFill/>
                    </a:lnT>
                    <a:lnB>
                      <a:noFill/>
                    </a:lnB>
                  </a:tcPr>
                </a:tc>
                <a:extLst>
                  <a:ext uri="{0D108BD9-81ED-4DB2-BD59-A6C34878D82A}">
                    <a16:rowId xmlns:a16="http://schemas.microsoft.com/office/drawing/2014/main" val="3573854695"/>
                  </a:ext>
                </a:extLst>
              </a:tr>
              <a:tr h="440267">
                <a:tc>
                  <a:txBody>
                    <a:bodyPr/>
                    <a:lstStyle/>
                    <a:p>
                      <a:pPr algn="l" fontAlgn="b"/>
                      <a:r>
                        <a:rPr lang="en-US" sz="2000" b="1" i="0" u="none" strike="noStrike">
                          <a:solidFill>
                            <a:schemeClr val="tx1"/>
                          </a:solidFill>
                          <a:effectLst/>
                          <a:latin typeface="Calibri" panose="020F0502020204030204" pitchFamily="34" charset="0"/>
                        </a:rPr>
                        <a:t>TOTAL REVENUE</a:t>
                      </a:r>
                    </a:p>
                  </a:txBody>
                  <a:tcPr marL="9525" marR="9525" marT="9525" marB="0" anchor="b">
                    <a:lnL>
                      <a:noFill/>
                    </a:lnL>
                    <a:lnR>
                      <a:noFill/>
                    </a:lnR>
                    <a:lnT>
                      <a:noFill/>
                    </a:lnT>
                    <a:lnB>
                      <a:noFill/>
                    </a:lnB>
                  </a:tcPr>
                </a:tc>
                <a:tc>
                  <a:txBody>
                    <a:bodyPr/>
                    <a:lstStyle/>
                    <a:p>
                      <a:pPr algn="r" fontAlgn="b"/>
                      <a:r>
                        <a:rPr lang="en-US" sz="2000" b="1" i="0" u="none" strike="noStrike" dirty="0">
                          <a:solidFill>
                            <a:schemeClr val="tx1"/>
                          </a:solidFill>
                          <a:effectLst/>
                          <a:latin typeface="Calibri" panose="020F0502020204030204" pitchFamily="34" charset="0"/>
                        </a:rPr>
                        <a:t>               467,549 </a:t>
                      </a:r>
                    </a:p>
                  </a:txBody>
                  <a:tcPr marL="9525" marR="9525" marT="9525" marB="0" anchor="b">
                    <a:lnL>
                      <a:noFill/>
                    </a:lnL>
                    <a:lnR>
                      <a:noFill/>
                    </a:lnR>
                    <a:lnT>
                      <a:noFill/>
                    </a:lnT>
                    <a:lnB>
                      <a:noFill/>
                    </a:lnB>
                  </a:tcPr>
                </a:tc>
                <a:tc>
                  <a:txBody>
                    <a:bodyPr/>
                    <a:lstStyle/>
                    <a:p>
                      <a:pPr algn="r" fontAlgn="b"/>
                      <a:r>
                        <a:rPr lang="en-US" sz="2000" b="1" i="0" u="none" strike="noStrike" dirty="0">
                          <a:solidFill>
                            <a:schemeClr val="tx1"/>
                          </a:solidFill>
                          <a:effectLst/>
                          <a:latin typeface="Calibri" panose="020F0502020204030204" pitchFamily="34" charset="0"/>
                        </a:rPr>
                        <a:t>           659,420 </a:t>
                      </a:r>
                    </a:p>
                  </a:txBody>
                  <a:tcPr marL="9525" marR="9525" marT="9525" marB="0" anchor="b">
                    <a:lnL>
                      <a:noFill/>
                    </a:lnL>
                    <a:lnR>
                      <a:noFill/>
                    </a:lnR>
                    <a:lnT>
                      <a:noFill/>
                    </a:lnT>
                    <a:lnB>
                      <a:noFill/>
                    </a:lnB>
                  </a:tcPr>
                </a:tc>
                <a:extLst>
                  <a:ext uri="{0D108BD9-81ED-4DB2-BD59-A6C34878D82A}">
                    <a16:rowId xmlns:a16="http://schemas.microsoft.com/office/drawing/2014/main" val="1609353477"/>
                  </a:ext>
                </a:extLst>
              </a:tr>
            </a:tbl>
          </a:graphicData>
        </a:graphic>
      </p:graphicFrame>
      <p:sp>
        <p:nvSpPr>
          <p:cNvPr id="6" name="Rectangle 2"/>
          <p:cNvSpPr txBox="1">
            <a:spLocks noChangeArrowheads="1"/>
          </p:cNvSpPr>
          <p:nvPr/>
        </p:nvSpPr>
        <p:spPr>
          <a:xfrm>
            <a:off x="0" y="304800"/>
            <a:ext cx="9067800" cy="1447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100" normalizeH="0" baseline="0" noProof="0" dirty="0">
                <a:ln>
                  <a:noFill/>
                </a:ln>
                <a:solidFill>
                  <a:schemeClr val="bg2"/>
                </a:solidFill>
                <a:effectLst>
                  <a:outerShdw blurRad="38100" dist="38100" dir="2700000" algn="tl">
                    <a:srgbClr val="000000">
                      <a:alpha val="43137"/>
                    </a:srgbClr>
                  </a:outerShdw>
                </a:effectLst>
                <a:uLnTx/>
                <a:uFillTx/>
                <a:latin typeface="+mj-lt"/>
                <a:ea typeface="+mj-ea"/>
                <a:cs typeface="+mj-cs"/>
              </a:rPr>
              <a:t>Treasurer’s Report</a:t>
            </a:r>
            <a:br>
              <a:rPr kumimoji="0" lang="en-US" sz="3200" b="1" i="0" u="none" strike="noStrike" kern="1200" cap="none" spc="-10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rPr>
            </a:br>
            <a:endParaRPr kumimoji="0" lang="en-US" sz="1800" b="1" i="0" u="none" strike="noStrike" kern="1200" cap="none" spc="-10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1298603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304800"/>
            <a:ext cx="9067800" cy="1447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100" normalizeH="0" baseline="0" noProof="0" dirty="0">
                <a:ln>
                  <a:noFill/>
                </a:ln>
                <a:solidFill>
                  <a:schemeClr val="bg2"/>
                </a:solidFill>
                <a:effectLst>
                  <a:outerShdw blurRad="38100" dist="38100" dir="2700000" algn="tl">
                    <a:srgbClr val="000000">
                      <a:alpha val="43137"/>
                    </a:srgbClr>
                  </a:outerShdw>
                </a:effectLst>
                <a:uLnTx/>
                <a:uFillTx/>
                <a:latin typeface="+mj-lt"/>
                <a:ea typeface="+mj-ea"/>
                <a:cs typeface="+mj-cs"/>
              </a:rPr>
              <a:t>Treasurer’s Report</a:t>
            </a:r>
            <a:br>
              <a:rPr kumimoji="0" lang="en-US" sz="3200" b="1" i="0" u="none" strike="noStrike" kern="1200" cap="none" spc="-100" normalizeH="0" baseline="0" noProof="0" dirty="0">
                <a:ln>
                  <a:noFill/>
                </a:ln>
                <a:solidFill>
                  <a:schemeClr val="bg2"/>
                </a:solidFill>
                <a:effectLst>
                  <a:outerShdw blurRad="38100" dist="38100" dir="2700000" algn="tl">
                    <a:srgbClr val="000000">
                      <a:alpha val="43137"/>
                    </a:srgbClr>
                  </a:outerShdw>
                </a:effectLst>
                <a:uLnTx/>
                <a:uFillTx/>
                <a:latin typeface="+mj-lt"/>
                <a:ea typeface="+mj-ea"/>
                <a:cs typeface="+mj-cs"/>
              </a:rPr>
            </a:br>
            <a:endParaRPr kumimoji="0" lang="en-US" sz="1800" b="1" i="0" u="none" strike="noStrike" kern="1200" cap="none" spc="-100" normalizeH="0" baseline="0" noProof="0" dirty="0">
              <a:ln>
                <a:noFill/>
              </a:ln>
              <a:solidFill>
                <a:schemeClr val="bg2"/>
              </a:solidFill>
              <a:effectLst>
                <a:outerShdw blurRad="38100" dist="38100" dir="2700000" algn="tl">
                  <a:srgbClr val="000000">
                    <a:alpha val="43137"/>
                  </a:srgbClr>
                </a:outerShdw>
              </a:effectLst>
              <a:uLnTx/>
              <a:uFillTx/>
              <a:latin typeface="+mj-lt"/>
              <a:ea typeface="+mj-ea"/>
              <a:cs typeface="+mj-cs"/>
            </a:endParaRPr>
          </a:p>
        </p:txBody>
      </p:sp>
      <p:graphicFrame>
        <p:nvGraphicFramePr>
          <p:cNvPr id="3" name="Table 2"/>
          <p:cNvGraphicFramePr>
            <a:graphicFrameLocks noGrp="1"/>
          </p:cNvGraphicFramePr>
          <p:nvPr>
            <p:extLst>
              <p:ext uri="{D42A27DB-BD31-4B8C-83A1-F6EECF244321}">
                <p14:modId xmlns:p14="http://schemas.microsoft.com/office/powerpoint/2010/main" val="440274446"/>
              </p:ext>
            </p:extLst>
          </p:nvPr>
        </p:nvGraphicFramePr>
        <p:xfrm>
          <a:off x="1066800" y="1295401"/>
          <a:ext cx="6857999" cy="4632955"/>
        </p:xfrm>
        <a:graphic>
          <a:graphicData uri="http://schemas.openxmlformats.org/drawingml/2006/table">
            <a:tbl>
              <a:tblPr/>
              <a:tblGrid>
                <a:gridCol w="3428999">
                  <a:extLst>
                    <a:ext uri="{9D8B030D-6E8A-4147-A177-3AD203B41FA5}">
                      <a16:colId xmlns:a16="http://schemas.microsoft.com/office/drawing/2014/main" val="1546952321"/>
                    </a:ext>
                  </a:extLst>
                </a:gridCol>
                <a:gridCol w="1714500">
                  <a:extLst>
                    <a:ext uri="{9D8B030D-6E8A-4147-A177-3AD203B41FA5}">
                      <a16:colId xmlns:a16="http://schemas.microsoft.com/office/drawing/2014/main" val="510998855"/>
                    </a:ext>
                  </a:extLst>
                </a:gridCol>
                <a:gridCol w="1714500">
                  <a:extLst>
                    <a:ext uri="{9D8B030D-6E8A-4147-A177-3AD203B41FA5}">
                      <a16:colId xmlns:a16="http://schemas.microsoft.com/office/drawing/2014/main" val="765241397"/>
                    </a:ext>
                  </a:extLst>
                </a:gridCol>
              </a:tblGrid>
              <a:tr h="511567">
                <a:tc gridSpan="3">
                  <a:txBody>
                    <a:bodyPr/>
                    <a:lstStyle/>
                    <a:p>
                      <a:pPr algn="ctr" fontAlgn="b"/>
                      <a:r>
                        <a:rPr lang="en-US" sz="3200" b="0" i="0" u="none" strike="noStrike" dirty="0">
                          <a:solidFill>
                            <a:srgbClr val="000000"/>
                          </a:solidFill>
                          <a:effectLst>
                            <a:outerShdw blurRad="38100" dist="38100" dir="2700000" algn="tl">
                              <a:srgbClr val="000000">
                                <a:alpha val="43137"/>
                              </a:srgbClr>
                            </a:outerShdw>
                          </a:effectLst>
                          <a:latin typeface="Gill Sans MT" panose="020B0502020104020203" pitchFamily="34" charset="0"/>
                        </a:rPr>
                        <a:t>Statement of Functional Expenses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77565150"/>
                  </a:ext>
                </a:extLst>
              </a:tr>
              <a:tr h="343449">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503186558"/>
                  </a:ext>
                </a:extLst>
              </a:tr>
              <a:tr h="343449">
                <a:tc>
                  <a:txBody>
                    <a:bodyPr/>
                    <a:lstStyle/>
                    <a:p>
                      <a:pPr algn="l" fontAlgn="b"/>
                      <a:endParaRPr lang="en-US" sz="1800" b="1" i="0" u="none" strike="noStrike" baseline="0"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800" b="1" i="0" u="none" strike="noStrike" baseline="0" dirty="0">
                          <a:solidFill>
                            <a:srgbClr val="000000"/>
                          </a:solidFill>
                          <a:effectLst/>
                          <a:latin typeface="Calibri" panose="020F0502020204030204" pitchFamily="34" charset="0"/>
                        </a:rPr>
                        <a:t>End of 3Q, FY22</a:t>
                      </a:r>
                    </a:p>
                  </a:txBody>
                  <a:tcPr marL="9525" marR="9525" marT="9525" marB="0" anchor="b">
                    <a:lnL>
                      <a:noFill/>
                    </a:lnL>
                    <a:lnR>
                      <a:noFill/>
                    </a:lnR>
                    <a:lnT>
                      <a:noFill/>
                    </a:lnT>
                    <a:lnB>
                      <a:noFill/>
                    </a:lnB>
                  </a:tcPr>
                </a:tc>
                <a:tc>
                  <a:txBody>
                    <a:bodyPr/>
                    <a:lstStyle/>
                    <a:p>
                      <a:pPr algn="l" fontAlgn="b"/>
                      <a:r>
                        <a:rPr lang="en-US" sz="1800" b="1" i="0" u="none" strike="noStrike" baseline="0" dirty="0">
                          <a:solidFill>
                            <a:srgbClr val="000000"/>
                          </a:solidFill>
                          <a:effectLst/>
                          <a:latin typeface="Calibri" panose="020F0502020204030204" pitchFamily="34" charset="0"/>
                        </a:rPr>
                        <a:t>End of 3Q, FY21</a:t>
                      </a:r>
                    </a:p>
                  </a:txBody>
                  <a:tcPr marL="9525" marR="9525" marT="9525" marB="0" anchor="b">
                    <a:lnL>
                      <a:noFill/>
                    </a:lnL>
                    <a:lnR>
                      <a:noFill/>
                    </a:lnR>
                    <a:lnT>
                      <a:noFill/>
                    </a:lnT>
                    <a:lnB>
                      <a:noFill/>
                    </a:lnB>
                  </a:tcPr>
                </a:tc>
                <a:extLst>
                  <a:ext uri="{0D108BD9-81ED-4DB2-BD59-A6C34878D82A}">
                    <a16:rowId xmlns:a16="http://schemas.microsoft.com/office/drawing/2014/main" val="3883018590"/>
                  </a:ext>
                </a:extLst>
              </a:tr>
              <a:tr h="343449">
                <a:tc>
                  <a:txBody>
                    <a:bodyPr/>
                    <a:lstStyle/>
                    <a:p>
                      <a:pPr algn="l" fontAlgn="b"/>
                      <a:r>
                        <a:rPr lang="en-US" sz="1800" b="1" i="0" u="none" strike="noStrike" baseline="0" dirty="0">
                          <a:solidFill>
                            <a:srgbClr val="000000"/>
                          </a:solidFill>
                          <a:effectLst/>
                          <a:latin typeface="Calibri" panose="020F0502020204030204" pitchFamily="34" charset="0"/>
                        </a:rPr>
                        <a:t>OPERATING REVENUE</a:t>
                      </a:r>
                    </a:p>
                  </a:txBody>
                  <a:tcPr marL="9525" marR="9525" marT="9525" marB="0" anchor="b">
                    <a:lnL>
                      <a:noFill/>
                    </a:lnL>
                    <a:lnR>
                      <a:noFill/>
                    </a:lnR>
                    <a:lnT>
                      <a:noFill/>
                    </a:lnT>
                    <a:lnB>
                      <a:noFill/>
                    </a:lnB>
                  </a:tcPr>
                </a:tc>
                <a:tc>
                  <a:txBody>
                    <a:bodyPr/>
                    <a:lstStyle/>
                    <a:p>
                      <a:pPr algn="r" fontAlgn="b"/>
                      <a:r>
                        <a:rPr lang="en-US" sz="1800" b="1" i="0" u="none" strike="noStrike" baseline="0" dirty="0">
                          <a:solidFill>
                            <a:srgbClr val="000000"/>
                          </a:solidFill>
                          <a:effectLst/>
                          <a:latin typeface="Calibri" panose="020F0502020204030204" pitchFamily="34" charset="0"/>
                        </a:rPr>
                        <a:t>               414,362</a:t>
                      </a:r>
                    </a:p>
                  </a:txBody>
                  <a:tcPr marL="9525" marR="9525" marT="9525" marB="0" anchor="b">
                    <a:lnL>
                      <a:noFill/>
                    </a:lnL>
                    <a:lnR>
                      <a:noFill/>
                    </a:lnR>
                    <a:lnT>
                      <a:noFill/>
                    </a:lnT>
                    <a:lnB>
                      <a:noFill/>
                    </a:lnB>
                  </a:tcPr>
                </a:tc>
                <a:tc>
                  <a:txBody>
                    <a:bodyPr/>
                    <a:lstStyle/>
                    <a:p>
                      <a:pPr algn="r" fontAlgn="b"/>
                      <a:r>
                        <a:rPr lang="en-US" sz="1800" b="1" i="0" u="none" strike="noStrike" baseline="0" dirty="0">
                          <a:solidFill>
                            <a:srgbClr val="000000"/>
                          </a:solidFill>
                          <a:effectLst/>
                          <a:latin typeface="Calibri" panose="020F0502020204030204" pitchFamily="34" charset="0"/>
                        </a:rPr>
                        <a:t>              463,540 </a:t>
                      </a:r>
                    </a:p>
                  </a:txBody>
                  <a:tcPr marL="9525" marR="9525" marT="9525" marB="0" anchor="b">
                    <a:lnL>
                      <a:noFill/>
                    </a:lnL>
                    <a:lnR>
                      <a:noFill/>
                    </a:lnR>
                    <a:lnT>
                      <a:noFill/>
                    </a:lnT>
                    <a:lnB>
                      <a:noFill/>
                    </a:lnB>
                  </a:tcPr>
                </a:tc>
                <a:extLst>
                  <a:ext uri="{0D108BD9-81ED-4DB2-BD59-A6C34878D82A}">
                    <a16:rowId xmlns:a16="http://schemas.microsoft.com/office/drawing/2014/main" val="3253710741"/>
                  </a:ext>
                </a:extLst>
              </a:tr>
              <a:tr h="343449">
                <a:tc>
                  <a:txBody>
                    <a:bodyPr/>
                    <a:lstStyle/>
                    <a:p>
                      <a:pPr algn="l" fontAlgn="b"/>
                      <a:endParaRPr lang="en-US" sz="1800" b="0" i="0" u="none" strike="noStrike" baseline="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800" b="0" i="0" u="none" strike="noStrike" baseline="0"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800" b="0" i="0" u="none" strike="noStrike" baseline="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274993569"/>
                  </a:ext>
                </a:extLst>
              </a:tr>
              <a:tr h="343449">
                <a:tc>
                  <a:txBody>
                    <a:bodyPr/>
                    <a:lstStyle/>
                    <a:p>
                      <a:pPr algn="l" fontAlgn="b"/>
                      <a:r>
                        <a:rPr lang="en-US" sz="1800" b="1" i="0" u="none" strike="noStrike" baseline="0">
                          <a:solidFill>
                            <a:srgbClr val="000000"/>
                          </a:solidFill>
                          <a:effectLst/>
                          <a:latin typeface="Calibri" panose="020F0502020204030204" pitchFamily="34" charset="0"/>
                        </a:rPr>
                        <a:t>OPERATING EXPENSES</a:t>
                      </a:r>
                    </a:p>
                  </a:txBody>
                  <a:tcPr marL="9525" marR="9525" marT="9525" marB="0" anchor="b">
                    <a:lnL>
                      <a:noFill/>
                    </a:lnL>
                    <a:lnR>
                      <a:noFill/>
                    </a:lnR>
                    <a:lnT>
                      <a:noFill/>
                    </a:lnT>
                    <a:lnB>
                      <a:noFill/>
                    </a:lnB>
                  </a:tcPr>
                </a:tc>
                <a:tc>
                  <a:txBody>
                    <a:bodyPr/>
                    <a:lstStyle/>
                    <a:p>
                      <a:pPr algn="r" fontAlgn="b"/>
                      <a:endParaRPr lang="en-US" sz="1800" b="0" i="0" u="none" strike="noStrike" baseline="0"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800" b="0" i="0" u="none" strike="noStrike" baseline="0"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338072985"/>
                  </a:ext>
                </a:extLst>
              </a:tr>
              <a:tr h="343449">
                <a:tc>
                  <a:txBody>
                    <a:bodyPr/>
                    <a:lstStyle/>
                    <a:p>
                      <a:pPr algn="r" fontAlgn="b"/>
                      <a:r>
                        <a:rPr lang="en-US" sz="1800" b="0" i="0" u="none" strike="noStrike" baseline="0">
                          <a:solidFill>
                            <a:srgbClr val="000000"/>
                          </a:solidFill>
                          <a:effectLst/>
                          <a:latin typeface="Calibri" panose="020F0502020204030204" pitchFamily="34" charset="0"/>
                        </a:rPr>
                        <a:t>Payroll </a:t>
                      </a:r>
                    </a:p>
                  </a:txBody>
                  <a:tcPr marL="9525" marR="9525" marT="9525" marB="0" anchor="b">
                    <a:lnL>
                      <a:noFill/>
                    </a:lnL>
                    <a:lnR>
                      <a:noFill/>
                    </a:lnR>
                    <a:lnT>
                      <a:noFill/>
                    </a:lnT>
                    <a:lnB>
                      <a:noFill/>
                    </a:lnB>
                  </a:tcPr>
                </a:tc>
                <a:tc>
                  <a:txBody>
                    <a:bodyPr/>
                    <a:lstStyle/>
                    <a:p>
                      <a:pPr algn="r" fontAlgn="b"/>
                      <a:r>
                        <a:rPr lang="en-US" sz="1800" b="0" i="0" u="none" strike="noStrike" baseline="0" dirty="0">
                          <a:solidFill>
                            <a:srgbClr val="000000"/>
                          </a:solidFill>
                          <a:effectLst/>
                          <a:latin typeface="Calibri" panose="020F0502020204030204" pitchFamily="34" charset="0"/>
                        </a:rPr>
                        <a:t>                279,336</a:t>
                      </a:r>
                    </a:p>
                  </a:txBody>
                  <a:tcPr marL="9525" marR="9525" marT="9525" marB="0" anchor="b">
                    <a:lnL>
                      <a:noFill/>
                    </a:lnL>
                    <a:lnR>
                      <a:noFill/>
                    </a:lnR>
                    <a:lnT>
                      <a:noFill/>
                    </a:lnT>
                    <a:lnB>
                      <a:noFill/>
                    </a:lnB>
                  </a:tcPr>
                </a:tc>
                <a:tc>
                  <a:txBody>
                    <a:bodyPr/>
                    <a:lstStyle/>
                    <a:p>
                      <a:pPr algn="r" fontAlgn="b"/>
                      <a:r>
                        <a:rPr lang="en-US" sz="1800" b="0" i="0" u="none" strike="noStrike" baseline="0" dirty="0">
                          <a:solidFill>
                            <a:srgbClr val="000000"/>
                          </a:solidFill>
                          <a:effectLst/>
                          <a:latin typeface="Calibri" panose="020F0502020204030204" pitchFamily="34" charset="0"/>
                        </a:rPr>
                        <a:t>             352,077</a:t>
                      </a:r>
                    </a:p>
                  </a:txBody>
                  <a:tcPr marL="9525" marR="9525" marT="9525" marB="0" anchor="b">
                    <a:lnL>
                      <a:noFill/>
                    </a:lnL>
                    <a:lnR>
                      <a:noFill/>
                    </a:lnR>
                    <a:lnT>
                      <a:noFill/>
                    </a:lnT>
                    <a:lnB>
                      <a:noFill/>
                    </a:lnB>
                  </a:tcPr>
                </a:tc>
                <a:extLst>
                  <a:ext uri="{0D108BD9-81ED-4DB2-BD59-A6C34878D82A}">
                    <a16:rowId xmlns:a16="http://schemas.microsoft.com/office/drawing/2014/main" val="1924419701"/>
                  </a:ext>
                </a:extLst>
              </a:tr>
              <a:tr h="343449">
                <a:tc>
                  <a:txBody>
                    <a:bodyPr/>
                    <a:lstStyle/>
                    <a:p>
                      <a:pPr algn="r" fontAlgn="b"/>
                      <a:r>
                        <a:rPr lang="en-US" sz="1800" b="0" i="0" u="none" strike="noStrike" baseline="0">
                          <a:solidFill>
                            <a:srgbClr val="000000"/>
                          </a:solidFill>
                          <a:effectLst/>
                          <a:latin typeface="Calibri" panose="020F0502020204030204" pitchFamily="34" charset="0"/>
                        </a:rPr>
                        <a:t>Accounting &amp; Payroll Fees</a:t>
                      </a:r>
                    </a:p>
                  </a:txBody>
                  <a:tcPr marL="9525" marR="9525" marT="9525" marB="0" anchor="b">
                    <a:lnL>
                      <a:noFill/>
                    </a:lnL>
                    <a:lnR>
                      <a:noFill/>
                    </a:lnR>
                    <a:lnT>
                      <a:noFill/>
                    </a:lnT>
                    <a:lnB>
                      <a:noFill/>
                    </a:lnB>
                  </a:tcPr>
                </a:tc>
                <a:tc>
                  <a:txBody>
                    <a:bodyPr/>
                    <a:lstStyle/>
                    <a:p>
                      <a:pPr algn="r" fontAlgn="b"/>
                      <a:r>
                        <a:rPr lang="en-US" sz="1800" b="0" i="0" u="none" strike="noStrike" baseline="0" dirty="0">
                          <a:solidFill>
                            <a:srgbClr val="000000"/>
                          </a:solidFill>
                          <a:effectLst/>
                          <a:latin typeface="Calibri" panose="020F0502020204030204" pitchFamily="34" charset="0"/>
                        </a:rPr>
                        <a:t>                  26,926</a:t>
                      </a:r>
                    </a:p>
                  </a:txBody>
                  <a:tcPr marL="9525" marR="9525" marT="9525" marB="0" anchor="b">
                    <a:lnL>
                      <a:noFill/>
                    </a:lnL>
                    <a:lnR>
                      <a:noFill/>
                    </a:lnR>
                    <a:lnT>
                      <a:noFill/>
                    </a:lnT>
                    <a:lnB>
                      <a:noFill/>
                    </a:lnB>
                  </a:tcPr>
                </a:tc>
                <a:tc>
                  <a:txBody>
                    <a:bodyPr/>
                    <a:lstStyle/>
                    <a:p>
                      <a:pPr algn="r" fontAlgn="b"/>
                      <a:r>
                        <a:rPr lang="en-US" sz="1800" b="0" i="0" u="none" strike="noStrike" baseline="0" dirty="0">
                          <a:solidFill>
                            <a:srgbClr val="000000"/>
                          </a:solidFill>
                          <a:effectLst/>
                          <a:latin typeface="Calibri" panose="020F0502020204030204" pitchFamily="34" charset="0"/>
                        </a:rPr>
                        <a:t>               29,812</a:t>
                      </a:r>
                    </a:p>
                  </a:txBody>
                  <a:tcPr marL="9525" marR="9525" marT="9525" marB="0" anchor="b">
                    <a:lnL>
                      <a:noFill/>
                    </a:lnL>
                    <a:lnR>
                      <a:noFill/>
                    </a:lnR>
                    <a:lnT>
                      <a:noFill/>
                    </a:lnT>
                    <a:lnB>
                      <a:noFill/>
                    </a:lnB>
                  </a:tcPr>
                </a:tc>
                <a:extLst>
                  <a:ext uri="{0D108BD9-81ED-4DB2-BD59-A6C34878D82A}">
                    <a16:rowId xmlns:a16="http://schemas.microsoft.com/office/drawing/2014/main" val="3797497531"/>
                  </a:ext>
                </a:extLst>
              </a:tr>
              <a:tr h="343449">
                <a:tc>
                  <a:txBody>
                    <a:bodyPr/>
                    <a:lstStyle/>
                    <a:p>
                      <a:pPr algn="r" fontAlgn="b"/>
                      <a:r>
                        <a:rPr lang="en-US" sz="1800" b="0" i="0" u="none" strike="noStrike" baseline="0">
                          <a:solidFill>
                            <a:srgbClr val="000000"/>
                          </a:solidFill>
                          <a:effectLst/>
                          <a:latin typeface="Calibri" panose="020F0502020204030204" pitchFamily="34" charset="0"/>
                        </a:rPr>
                        <a:t>Occupancy</a:t>
                      </a:r>
                    </a:p>
                  </a:txBody>
                  <a:tcPr marL="9525" marR="9525" marT="9525" marB="0" anchor="b">
                    <a:lnL>
                      <a:noFill/>
                    </a:lnL>
                    <a:lnR>
                      <a:noFill/>
                    </a:lnR>
                    <a:lnT>
                      <a:noFill/>
                    </a:lnT>
                    <a:lnB>
                      <a:noFill/>
                    </a:lnB>
                  </a:tcPr>
                </a:tc>
                <a:tc>
                  <a:txBody>
                    <a:bodyPr/>
                    <a:lstStyle/>
                    <a:p>
                      <a:pPr algn="r" fontAlgn="b"/>
                      <a:r>
                        <a:rPr lang="en-US" sz="1800" b="0" i="0" u="none" strike="noStrike" baseline="0" dirty="0">
                          <a:solidFill>
                            <a:srgbClr val="000000"/>
                          </a:solidFill>
                          <a:effectLst/>
                          <a:latin typeface="Calibri" panose="020F0502020204030204" pitchFamily="34" charset="0"/>
                        </a:rPr>
                        <a:t>                    6,343</a:t>
                      </a:r>
                    </a:p>
                  </a:txBody>
                  <a:tcPr marL="9525" marR="9525" marT="9525" marB="0" anchor="b">
                    <a:lnL>
                      <a:noFill/>
                    </a:lnL>
                    <a:lnR>
                      <a:noFill/>
                    </a:lnR>
                    <a:lnT>
                      <a:noFill/>
                    </a:lnT>
                    <a:lnB>
                      <a:noFill/>
                    </a:lnB>
                  </a:tcPr>
                </a:tc>
                <a:tc>
                  <a:txBody>
                    <a:bodyPr/>
                    <a:lstStyle/>
                    <a:p>
                      <a:pPr algn="r" fontAlgn="b"/>
                      <a:r>
                        <a:rPr lang="en-US" sz="1800" b="0" i="0" u="none" strike="noStrike" baseline="0" dirty="0">
                          <a:solidFill>
                            <a:srgbClr val="000000"/>
                          </a:solidFill>
                          <a:effectLst/>
                          <a:latin typeface="Calibri" panose="020F0502020204030204" pitchFamily="34" charset="0"/>
                        </a:rPr>
                        <a:t>                 5,691</a:t>
                      </a:r>
                    </a:p>
                  </a:txBody>
                  <a:tcPr marL="9525" marR="9525" marT="9525" marB="0" anchor="b">
                    <a:lnL>
                      <a:noFill/>
                    </a:lnL>
                    <a:lnR>
                      <a:noFill/>
                    </a:lnR>
                    <a:lnT>
                      <a:noFill/>
                    </a:lnT>
                    <a:lnB>
                      <a:noFill/>
                    </a:lnB>
                  </a:tcPr>
                </a:tc>
                <a:extLst>
                  <a:ext uri="{0D108BD9-81ED-4DB2-BD59-A6C34878D82A}">
                    <a16:rowId xmlns:a16="http://schemas.microsoft.com/office/drawing/2014/main" val="3945509784"/>
                  </a:ext>
                </a:extLst>
              </a:tr>
              <a:tr h="343449">
                <a:tc>
                  <a:txBody>
                    <a:bodyPr/>
                    <a:lstStyle/>
                    <a:p>
                      <a:pPr algn="r" fontAlgn="b"/>
                      <a:r>
                        <a:rPr lang="en-US" sz="1800" b="0" i="0" u="none" strike="noStrike" baseline="0">
                          <a:solidFill>
                            <a:srgbClr val="000000"/>
                          </a:solidFill>
                          <a:effectLst/>
                          <a:latin typeface="Calibri" panose="020F0502020204030204" pitchFamily="34" charset="0"/>
                        </a:rPr>
                        <a:t>Consulting</a:t>
                      </a:r>
                    </a:p>
                  </a:txBody>
                  <a:tcPr marL="9525" marR="9525" marT="9525" marB="0" anchor="b">
                    <a:lnL>
                      <a:noFill/>
                    </a:lnL>
                    <a:lnR>
                      <a:noFill/>
                    </a:lnR>
                    <a:lnT>
                      <a:noFill/>
                    </a:lnT>
                    <a:lnB>
                      <a:noFill/>
                    </a:lnB>
                  </a:tcPr>
                </a:tc>
                <a:tc>
                  <a:txBody>
                    <a:bodyPr/>
                    <a:lstStyle/>
                    <a:p>
                      <a:pPr algn="r" fontAlgn="b"/>
                      <a:r>
                        <a:rPr lang="en-US" sz="1800" b="0" i="0" u="none" strike="noStrike" baseline="0" dirty="0">
                          <a:solidFill>
                            <a:srgbClr val="000000"/>
                          </a:solidFill>
                          <a:effectLst/>
                          <a:latin typeface="Calibri" panose="020F0502020204030204" pitchFamily="34" charset="0"/>
                        </a:rPr>
                        <a:t>                    26,375</a:t>
                      </a:r>
                    </a:p>
                  </a:txBody>
                  <a:tcPr marL="9525" marR="9525" marT="9525" marB="0" anchor="b">
                    <a:lnL>
                      <a:noFill/>
                    </a:lnL>
                    <a:lnR>
                      <a:noFill/>
                    </a:lnR>
                    <a:lnT>
                      <a:noFill/>
                    </a:lnT>
                    <a:lnB>
                      <a:noFill/>
                    </a:lnB>
                  </a:tcPr>
                </a:tc>
                <a:tc>
                  <a:txBody>
                    <a:bodyPr/>
                    <a:lstStyle/>
                    <a:p>
                      <a:pPr algn="r" fontAlgn="b"/>
                      <a:r>
                        <a:rPr lang="en-US" sz="1800" b="0" i="0" u="none" strike="noStrike" baseline="0" dirty="0">
                          <a:solidFill>
                            <a:srgbClr val="000000"/>
                          </a:solidFill>
                          <a:effectLst/>
                          <a:latin typeface="Calibri" panose="020F0502020204030204" pitchFamily="34" charset="0"/>
                        </a:rPr>
                        <a:t>                 1,072</a:t>
                      </a:r>
                    </a:p>
                  </a:txBody>
                  <a:tcPr marL="9525" marR="9525" marT="9525" marB="0" anchor="b">
                    <a:lnL>
                      <a:noFill/>
                    </a:lnL>
                    <a:lnR>
                      <a:noFill/>
                    </a:lnR>
                    <a:lnT>
                      <a:noFill/>
                    </a:lnT>
                    <a:lnB>
                      <a:noFill/>
                    </a:lnB>
                  </a:tcPr>
                </a:tc>
                <a:extLst>
                  <a:ext uri="{0D108BD9-81ED-4DB2-BD59-A6C34878D82A}">
                    <a16:rowId xmlns:a16="http://schemas.microsoft.com/office/drawing/2014/main" val="855630563"/>
                  </a:ext>
                </a:extLst>
              </a:tr>
              <a:tr h="343449">
                <a:tc>
                  <a:txBody>
                    <a:bodyPr/>
                    <a:lstStyle/>
                    <a:p>
                      <a:pPr algn="r" fontAlgn="b"/>
                      <a:r>
                        <a:rPr lang="en-US" sz="1800" b="0" i="0" u="none" strike="noStrike" baseline="0">
                          <a:solidFill>
                            <a:srgbClr val="000000"/>
                          </a:solidFill>
                          <a:effectLst/>
                          <a:latin typeface="Calibri" panose="020F0502020204030204" pitchFamily="34" charset="0"/>
                        </a:rPr>
                        <a:t>Travel, Meetings, Conferences </a:t>
                      </a:r>
                    </a:p>
                  </a:txBody>
                  <a:tcPr marL="9525" marR="9525" marT="9525" marB="0" anchor="b">
                    <a:lnL>
                      <a:noFill/>
                    </a:lnL>
                    <a:lnR>
                      <a:noFill/>
                    </a:lnR>
                    <a:lnT>
                      <a:noFill/>
                    </a:lnT>
                    <a:lnB>
                      <a:noFill/>
                    </a:lnB>
                  </a:tcPr>
                </a:tc>
                <a:tc>
                  <a:txBody>
                    <a:bodyPr/>
                    <a:lstStyle/>
                    <a:p>
                      <a:pPr algn="r" fontAlgn="b"/>
                      <a:r>
                        <a:rPr lang="en-US" sz="1800" b="0" i="0" u="none" strike="noStrike" baseline="0" dirty="0">
                          <a:solidFill>
                            <a:srgbClr val="000000"/>
                          </a:solidFill>
                          <a:effectLst/>
                          <a:latin typeface="Calibri" panose="020F0502020204030204" pitchFamily="34" charset="0"/>
                        </a:rPr>
                        <a:t>                  19,823  </a:t>
                      </a:r>
                    </a:p>
                  </a:txBody>
                  <a:tcPr marL="9525" marR="9525" marT="9525" marB="0" anchor="b">
                    <a:lnL>
                      <a:noFill/>
                    </a:lnL>
                    <a:lnR>
                      <a:noFill/>
                    </a:lnR>
                    <a:lnT>
                      <a:noFill/>
                    </a:lnT>
                    <a:lnB>
                      <a:noFill/>
                    </a:lnB>
                  </a:tcPr>
                </a:tc>
                <a:tc>
                  <a:txBody>
                    <a:bodyPr/>
                    <a:lstStyle/>
                    <a:p>
                      <a:pPr algn="r" fontAlgn="b"/>
                      <a:r>
                        <a:rPr lang="en-US" sz="1800" b="0" i="0" u="none" strike="noStrike" baseline="0" dirty="0">
                          <a:solidFill>
                            <a:srgbClr val="000000"/>
                          </a:solidFill>
                          <a:effectLst/>
                          <a:latin typeface="Calibri" panose="020F0502020204030204" pitchFamily="34" charset="0"/>
                        </a:rPr>
                        <a:t>              3,770</a:t>
                      </a:r>
                    </a:p>
                  </a:txBody>
                  <a:tcPr marL="9525" marR="9525" marT="9525" marB="0" anchor="b">
                    <a:lnL>
                      <a:noFill/>
                    </a:lnL>
                    <a:lnR>
                      <a:noFill/>
                    </a:lnR>
                    <a:lnT>
                      <a:noFill/>
                    </a:lnT>
                    <a:lnB>
                      <a:noFill/>
                    </a:lnB>
                  </a:tcPr>
                </a:tc>
                <a:extLst>
                  <a:ext uri="{0D108BD9-81ED-4DB2-BD59-A6C34878D82A}">
                    <a16:rowId xmlns:a16="http://schemas.microsoft.com/office/drawing/2014/main" val="4039593237"/>
                  </a:ext>
                </a:extLst>
              </a:tr>
              <a:tr h="343449">
                <a:tc>
                  <a:txBody>
                    <a:bodyPr/>
                    <a:lstStyle/>
                    <a:p>
                      <a:pPr algn="r" fontAlgn="b"/>
                      <a:r>
                        <a:rPr lang="en-US" sz="1800" b="0" i="0" u="none" strike="noStrike" baseline="0">
                          <a:solidFill>
                            <a:srgbClr val="000000"/>
                          </a:solidFill>
                          <a:effectLst/>
                          <a:latin typeface="Calibri" panose="020F0502020204030204" pitchFamily="34" charset="0"/>
                        </a:rPr>
                        <a:t>Other</a:t>
                      </a:r>
                    </a:p>
                  </a:txBody>
                  <a:tcPr marL="9525" marR="9525" marT="9525" marB="0" anchor="b">
                    <a:lnL>
                      <a:noFill/>
                    </a:lnL>
                    <a:lnR>
                      <a:noFill/>
                    </a:lnR>
                    <a:lnT>
                      <a:noFill/>
                    </a:lnT>
                    <a:lnB>
                      <a:noFill/>
                    </a:lnB>
                  </a:tcPr>
                </a:tc>
                <a:tc>
                  <a:txBody>
                    <a:bodyPr/>
                    <a:lstStyle/>
                    <a:p>
                      <a:pPr algn="r" fontAlgn="b"/>
                      <a:r>
                        <a:rPr lang="en-US" sz="1800" b="0" i="0" u="none" strike="noStrike" baseline="0" dirty="0">
                          <a:solidFill>
                            <a:srgbClr val="000000"/>
                          </a:solidFill>
                          <a:effectLst/>
                          <a:latin typeface="Calibri" panose="020F0502020204030204" pitchFamily="34" charset="0"/>
                        </a:rPr>
                        <a:t>11,115                  </a:t>
                      </a:r>
                    </a:p>
                  </a:txBody>
                  <a:tcPr marL="9525" marR="9525" marT="9525" marB="0" anchor="b">
                    <a:lnL>
                      <a:noFill/>
                    </a:lnL>
                    <a:lnR>
                      <a:noFill/>
                    </a:lnR>
                    <a:lnT>
                      <a:noFill/>
                    </a:lnT>
                    <a:lnB>
                      <a:noFill/>
                    </a:lnB>
                  </a:tcPr>
                </a:tc>
                <a:tc>
                  <a:txBody>
                    <a:bodyPr/>
                    <a:lstStyle/>
                    <a:p>
                      <a:pPr algn="r" fontAlgn="b"/>
                      <a:r>
                        <a:rPr lang="en-US" sz="1800" b="0" i="0" u="none" strike="noStrike" baseline="0" dirty="0">
                          <a:solidFill>
                            <a:srgbClr val="000000"/>
                          </a:solidFill>
                          <a:effectLst/>
                          <a:latin typeface="Calibri" panose="020F0502020204030204" pitchFamily="34" charset="0"/>
                        </a:rPr>
                        <a:t>              14,151</a:t>
                      </a:r>
                    </a:p>
                  </a:txBody>
                  <a:tcPr marL="9525" marR="9525" marT="9525" marB="0" anchor="b">
                    <a:lnL>
                      <a:noFill/>
                    </a:lnL>
                    <a:lnR>
                      <a:noFill/>
                    </a:lnR>
                    <a:lnT>
                      <a:noFill/>
                    </a:lnT>
                    <a:lnB>
                      <a:noFill/>
                    </a:lnB>
                  </a:tcPr>
                </a:tc>
                <a:extLst>
                  <a:ext uri="{0D108BD9-81ED-4DB2-BD59-A6C34878D82A}">
                    <a16:rowId xmlns:a16="http://schemas.microsoft.com/office/drawing/2014/main" val="55861270"/>
                  </a:ext>
                </a:extLst>
              </a:tr>
              <a:tr h="343449">
                <a:tc>
                  <a:txBody>
                    <a:bodyPr/>
                    <a:lstStyle/>
                    <a:p>
                      <a:pPr algn="l" fontAlgn="b"/>
                      <a:r>
                        <a:rPr lang="en-US" sz="1800" b="1" i="0" u="none" strike="noStrike" baseline="0">
                          <a:solidFill>
                            <a:srgbClr val="000000"/>
                          </a:solidFill>
                          <a:effectLst/>
                          <a:latin typeface="Calibri" panose="020F0502020204030204" pitchFamily="34" charset="0"/>
                        </a:rPr>
                        <a:t>TOTAL EXPENSES</a:t>
                      </a:r>
                    </a:p>
                  </a:txBody>
                  <a:tcPr marL="9525" marR="9525" marT="9525" marB="0" anchor="b">
                    <a:lnL>
                      <a:noFill/>
                    </a:lnL>
                    <a:lnR>
                      <a:noFill/>
                    </a:lnR>
                    <a:lnT>
                      <a:noFill/>
                    </a:lnT>
                    <a:lnB>
                      <a:noFill/>
                    </a:lnB>
                  </a:tcPr>
                </a:tc>
                <a:tc>
                  <a:txBody>
                    <a:bodyPr/>
                    <a:lstStyle/>
                    <a:p>
                      <a:pPr algn="r" fontAlgn="b"/>
                      <a:r>
                        <a:rPr lang="en-US" sz="1800" b="1" i="0" u="none" strike="noStrike" baseline="0" dirty="0">
                          <a:solidFill>
                            <a:srgbClr val="000000"/>
                          </a:solidFill>
                          <a:effectLst/>
                          <a:latin typeface="Calibri" panose="020F0502020204030204" pitchFamily="34" charset="0"/>
                        </a:rPr>
                        <a:t>               369,918 </a:t>
                      </a:r>
                    </a:p>
                  </a:txBody>
                  <a:tcPr marL="9525" marR="9525" marT="9525" marB="0" anchor="b">
                    <a:lnL>
                      <a:noFill/>
                    </a:lnL>
                    <a:lnR>
                      <a:noFill/>
                    </a:lnR>
                    <a:lnT>
                      <a:noFill/>
                    </a:lnT>
                    <a:lnB>
                      <a:noFill/>
                    </a:lnB>
                  </a:tcPr>
                </a:tc>
                <a:tc>
                  <a:txBody>
                    <a:bodyPr/>
                    <a:lstStyle/>
                    <a:p>
                      <a:pPr algn="r" fontAlgn="b"/>
                      <a:r>
                        <a:rPr lang="en-US" sz="1800" b="1" i="0" u="none" strike="noStrike" baseline="0" dirty="0">
                          <a:solidFill>
                            <a:srgbClr val="000000"/>
                          </a:solidFill>
                          <a:effectLst/>
                          <a:latin typeface="Calibri" panose="020F0502020204030204" pitchFamily="34" charset="0"/>
                        </a:rPr>
                        <a:t>            435,101 </a:t>
                      </a:r>
                    </a:p>
                  </a:txBody>
                  <a:tcPr marL="9525" marR="9525" marT="9525" marB="0" anchor="b">
                    <a:lnL>
                      <a:noFill/>
                    </a:lnL>
                    <a:lnR>
                      <a:noFill/>
                    </a:lnR>
                    <a:lnT>
                      <a:noFill/>
                    </a:lnT>
                    <a:lnB>
                      <a:noFill/>
                    </a:lnB>
                  </a:tcPr>
                </a:tc>
                <a:extLst>
                  <a:ext uri="{0D108BD9-81ED-4DB2-BD59-A6C34878D82A}">
                    <a16:rowId xmlns:a16="http://schemas.microsoft.com/office/drawing/2014/main" val="1428340402"/>
                  </a:ext>
                </a:extLst>
              </a:tr>
            </a:tbl>
          </a:graphicData>
        </a:graphic>
      </p:graphicFrame>
    </p:spTree>
    <p:extLst>
      <p:ext uri="{BB962C8B-B14F-4D97-AF65-F5344CB8AC3E}">
        <p14:creationId xmlns:p14="http://schemas.microsoft.com/office/powerpoint/2010/main" val="3358451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179" y="0"/>
            <a:ext cx="9138821" cy="6172200"/>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lstStyle>
          <a:p>
            <a:pPr algn="ctr" eaLnBrk="1" fontAlgn="auto" hangingPunct="1">
              <a:spcAft>
                <a:spcPts val="0"/>
              </a:spcAft>
              <a:defRPr/>
            </a:pPr>
            <a:r>
              <a:rPr lang="en-US" sz="4800" spc="-100" dirty="0">
                <a:solidFill>
                  <a:schemeClr val="tx1"/>
                </a:solidFill>
                <a:effectLst>
                  <a:outerShdw blurRad="38100" dist="38100" dir="2700000" algn="tl">
                    <a:srgbClr val="000000">
                      <a:alpha val="43137"/>
                    </a:srgbClr>
                  </a:outerShdw>
                </a:effectLst>
              </a:rPr>
              <a:t>Treasurer’s Report</a:t>
            </a:r>
          </a:p>
          <a:p>
            <a:pPr algn="ctr" eaLnBrk="1" fontAlgn="auto" hangingPunct="1">
              <a:spcAft>
                <a:spcPts val="0"/>
              </a:spcAft>
              <a:defRPr/>
            </a:pPr>
            <a:r>
              <a:rPr lang="en-US" sz="2800" b="0" spc="-100" dirty="0">
                <a:solidFill>
                  <a:schemeClr val="tx1"/>
                </a:solidFill>
                <a:effectLst>
                  <a:outerShdw blurRad="38100" dist="38100" dir="2700000" algn="tl">
                    <a:srgbClr val="000000">
                      <a:alpha val="43137"/>
                    </a:srgbClr>
                  </a:outerShdw>
                </a:effectLst>
              </a:rPr>
              <a:t>PROGRAM ALLOCATIONS</a:t>
            </a:r>
            <a:endParaRPr lang="en-US" sz="2400" spc="-100" dirty="0">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5996DAC8-3406-48F6-B3A7-6125BC12160B}"/>
              </a:ext>
            </a:extLst>
          </p:cNvPr>
          <p:cNvSpPr txBox="1"/>
          <p:nvPr/>
        </p:nvSpPr>
        <p:spPr>
          <a:xfrm>
            <a:off x="685801" y="6096000"/>
            <a:ext cx="7619999" cy="523220"/>
          </a:xfrm>
          <a:prstGeom prst="rect">
            <a:avLst/>
          </a:prstGeom>
          <a:noFill/>
          <a:ln>
            <a:solidFill>
              <a:schemeClr val="tx1"/>
            </a:solidFill>
          </a:ln>
        </p:spPr>
        <p:txBody>
          <a:bodyPr wrap="square" rtlCol="0">
            <a:spAutoFit/>
          </a:bodyPr>
          <a:lstStyle/>
          <a:p>
            <a:r>
              <a:rPr lang="en-US" sz="1400" b="1" dirty="0"/>
              <a:t>For the most recently completed fiscal year (FY 20), NAVREF expended $0 for lobbying activities. We expect a small increase to lobbying in FY21</a:t>
            </a:r>
          </a:p>
        </p:txBody>
      </p:sp>
      <p:graphicFrame>
        <p:nvGraphicFramePr>
          <p:cNvPr id="6" name="Chart 5">
            <a:extLst>
              <a:ext uri="{FF2B5EF4-FFF2-40B4-BE49-F238E27FC236}">
                <a16:creationId xmlns:a16="http://schemas.microsoft.com/office/drawing/2014/main" id="{E71FA8E6-48C9-564D-89C0-1173B9A2AB82}"/>
              </a:ext>
            </a:extLst>
          </p:cNvPr>
          <p:cNvGraphicFramePr/>
          <p:nvPr>
            <p:extLst>
              <p:ext uri="{D42A27DB-BD31-4B8C-83A1-F6EECF244321}">
                <p14:modId xmlns:p14="http://schemas.microsoft.com/office/powerpoint/2010/main" val="667270880"/>
              </p:ext>
            </p:extLst>
          </p:nvPr>
        </p:nvGraphicFramePr>
        <p:xfrm>
          <a:off x="1524000" y="1143000"/>
          <a:ext cx="6096000" cy="469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363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7848600" cy="2209800"/>
          </a:xfrm>
        </p:spPr>
        <p:txBody>
          <a:bodyPr>
            <a:normAutofit/>
          </a:bodyPr>
          <a:lstStyle/>
          <a:p>
            <a:pPr marL="114300" indent="0" algn="ctr">
              <a:buNone/>
            </a:pPr>
            <a:r>
              <a:rPr lang="en-US" sz="6600" dirty="0">
                <a:solidFill>
                  <a:schemeClr val="bg2"/>
                </a:solidFill>
                <a:effectLst>
                  <a:outerShdw blurRad="38100" dist="38100" dir="2700000" algn="tl">
                    <a:srgbClr val="000000">
                      <a:alpha val="43137"/>
                    </a:srgbClr>
                  </a:outerShdw>
                </a:effectLst>
              </a:rPr>
              <a:t>Board Chair &amp; CEO </a:t>
            </a:r>
          </a:p>
          <a:p>
            <a:pPr marL="114300" indent="0" algn="ctr">
              <a:buNone/>
            </a:pPr>
            <a:r>
              <a:rPr lang="en-US" sz="6600" dirty="0">
                <a:solidFill>
                  <a:schemeClr val="tx2"/>
                </a:solidFill>
                <a:effectLst>
                  <a:outerShdw blurRad="38100" dist="38100" dir="2700000" algn="tl">
                    <a:srgbClr val="000000">
                      <a:alpha val="43137"/>
                    </a:srgbClr>
                  </a:outerShdw>
                </a:effectLst>
              </a:rPr>
              <a:t>Report</a:t>
            </a:r>
          </a:p>
          <a:p>
            <a:endParaRPr lang="en-US" dirty="0"/>
          </a:p>
          <a:p>
            <a:endParaRPr lang="en-US" dirty="0"/>
          </a:p>
        </p:txBody>
      </p:sp>
    </p:spTree>
    <p:extLst>
      <p:ext uri="{BB962C8B-B14F-4D97-AF65-F5344CB8AC3E}">
        <p14:creationId xmlns:p14="http://schemas.microsoft.com/office/powerpoint/2010/main" val="2114516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059012"/>
            <a:ext cx="9141714"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Rectangle 1032">
            <a:extLst>
              <a:ext uri="{FF2B5EF4-FFF2-40B4-BE49-F238E27FC236}">
                <a16:creationId xmlns:a16="http://schemas.microsoft.com/office/drawing/2014/main" id="{4E59D7C1-6E25-48C3-B420-ED45FFDB7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5446" y="0"/>
            <a:ext cx="454855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6374EBE0-04D0-42B1-93D5-4FC7C9EBA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768" y="2054942"/>
            <a:ext cx="4554232"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FD5CCF-1B5C-E393-EBBB-A3CF051C5758}"/>
              </a:ext>
            </a:extLst>
          </p:cNvPr>
          <p:cNvSpPr>
            <a:spLocks noGrp="1"/>
          </p:cNvSpPr>
          <p:nvPr>
            <p:ph type="title"/>
          </p:nvPr>
        </p:nvSpPr>
        <p:spPr>
          <a:xfrm>
            <a:off x="4837462" y="2194560"/>
            <a:ext cx="4064221" cy="1739347"/>
          </a:xfrm>
        </p:spPr>
        <p:txBody>
          <a:bodyPr vert="horz" lIns="91440" tIns="45720" rIns="91440" bIns="45720" rtlCol="0" anchor="ctr">
            <a:normAutofit/>
          </a:bodyPr>
          <a:lstStyle/>
          <a:p>
            <a:pPr algn="ctr">
              <a:lnSpc>
                <a:spcPct val="80000"/>
              </a:lnSpc>
            </a:pPr>
            <a:r>
              <a:rPr lang="en-US" sz="6000" spc="150">
                <a:solidFill>
                  <a:schemeClr val="tx2"/>
                </a:solidFill>
              </a:rPr>
              <a:t>Never forget</a:t>
            </a:r>
          </a:p>
        </p:txBody>
      </p:sp>
      <p:sp>
        <p:nvSpPr>
          <p:cNvPr id="3" name="Content Placeholder 2">
            <a:extLst>
              <a:ext uri="{FF2B5EF4-FFF2-40B4-BE49-F238E27FC236}">
                <a16:creationId xmlns:a16="http://schemas.microsoft.com/office/drawing/2014/main" id="{34FF64B9-4D31-CAC1-32CB-B2FB01024606}"/>
              </a:ext>
            </a:extLst>
          </p:cNvPr>
          <p:cNvSpPr>
            <a:spLocks noGrp="1"/>
          </p:cNvSpPr>
          <p:nvPr>
            <p:ph idx="1"/>
          </p:nvPr>
        </p:nvSpPr>
        <p:spPr>
          <a:xfrm>
            <a:off x="4837462" y="3996250"/>
            <a:ext cx="4064222" cy="1942434"/>
          </a:xfrm>
        </p:spPr>
        <p:txBody>
          <a:bodyPr vert="horz" lIns="91440" tIns="45720" rIns="91440" bIns="45720" rtlCol="0">
            <a:normAutofit/>
          </a:bodyPr>
          <a:lstStyle/>
          <a:p>
            <a:pPr marL="0" indent="0" algn="ctr">
              <a:buNone/>
            </a:pPr>
            <a:r>
              <a:rPr lang="en-US" sz="2000">
                <a:solidFill>
                  <a:schemeClr val="bg2"/>
                </a:solidFill>
              </a:rPr>
              <a:t>Dr. Seth Horowitz</a:t>
            </a:r>
          </a:p>
        </p:txBody>
      </p:sp>
      <p:sp>
        <p:nvSpPr>
          <p:cNvPr id="1037" name="Rectangle 1036">
            <a:extLst>
              <a:ext uri="{FF2B5EF4-FFF2-40B4-BE49-F238E27FC236}">
                <a16:creationId xmlns:a16="http://schemas.microsoft.com/office/drawing/2014/main" id="{E1EAEB6D-60FF-455D-B8CC-2AC963CE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94122"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1026" name="Picture 2" descr="China Blue &amp; Seth Horowitz">
            <a:extLst>
              <a:ext uri="{FF2B5EF4-FFF2-40B4-BE49-F238E27FC236}">
                <a16:creationId xmlns:a16="http://schemas.microsoft.com/office/drawing/2014/main" id="{F92B5062-3663-DEAC-3AA7-71A503D86C9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5706" y="1775681"/>
            <a:ext cx="3638356" cy="32651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93524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2CED-0873-A614-4876-3DB155DE1C99}"/>
              </a:ext>
            </a:extLst>
          </p:cNvPr>
          <p:cNvSpPr>
            <a:spLocks noGrp="1"/>
          </p:cNvSpPr>
          <p:nvPr>
            <p:ph type="title"/>
          </p:nvPr>
        </p:nvSpPr>
        <p:spPr/>
        <p:txBody>
          <a:bodyPr/>
          <a:lstStyle/>
          <a:p>
            <a:r>
              <a:rPr lang="en-US" dirty="0"/>
              <a:t>Board chair</a:t>
            </a:r>
          </a:p>
        </p:txBody>
      </p:sp>
      <p:sp>
        <p:nvSpPr>
          <p:cNvPr id="3" name="Content Placeholder 2">
            <a:extLst>
              <a:ext uri="{FF2B5EF4-FFF2-40B4-BE49-F238E27FC236}">
                <a16:creationId xmlns:a16="http://schemas.microsoft.com/office/drawing/2014/main" id="{726D5B2E-699B-3EDB-BFEB-9CF70112A4D0}"/>
              </a:ext>
            </a:extLst>
          </p:cNvPr>
          <p:cNvSpPr>
            <a:spLocks noGrp="1"/>
          </p:cNvSpPr>
          <p:nvPr>
            <p:ph idx="1"/>
          </p:nvPr>
        </p:nvSpPr>
        <p:spPr/>
        <p:txBody>
          <a:bodyPr>
            <a:normAutofit fontScale="92500" lnSpcReduction="10000"/>
          </a:bodyPr>
          <a:lstStyle/>
          <a:p>
            <a:r>
              <a:rPr lang="en-US" dirty="0"/>
              <a:t>Download the App/Submit your Feedback </a:t>
            </a:r>
          </a:p>
          <a:p>
            <a:r>
              <a:rPr lang="en-US" dirty="0"/>
              <a:t>STAR Fees Increase</a:t>
            </a:r>
          </a:p>
          <a:p>
            <a:r>
              <a:rPr lang="en-US" dirty="0"/>
              <a:t>New language in 1200.17 </a:t>
            </a:r>
          </a:p>
          <a:p>
            <a:r>
              <a:rPr lang="en-US" dirty="0"/>
              <a:t>Conference attendance – 200 total registrants</a:t>
            </a:r>
          </a:p>
          <a:p>
            <a:r>
              <a:rPr lang="en-US" dirty="0"/>
              <a:t>Industry Partners at the Conference – Say Hi</a:t>
            </a:r>
          </a:p>
          <a:p>
            <a:r>
              <a:rPr lang="en-US" dirty="0"/>
              <a:t>Industry Partner Consortium </a:t>
            </a:r>
          </a:p>
          <a:p>
            <a:r>
              <a:rPr lang="en-US" dirty="0"/>
              <a:t>Prep for Key Takeaways</a:t>
            </a:r>
          </a:p>
          <a:p>
            <a:r>
              <a:rPr lang="en-US" dirty="0"/>
              <a:t>Search Committee:</a:t>
            </a:r>
          </a:p>
          <a:p>
            <a:pPr lvl="1"/>
            <a:r>
              <a:rPr lang="en-US" dirty="0"/>
              <a:t>Jeff Moore, Maria </a:t>
            </a:r>
            <a:r>
              <a:rPr lang="en-US" dirty="0" err="1"/>
              <a:t>Sittmann</a:t>
            </a:r>
            <a:r>
              <a:rPr lang="en-US" dirty="0"/>
              <a:t>, Michelle Trimble, Sandy Creel, Ali Sonel</a:t>
            </a:r>
          </a:p>
          <a:p>
            <a:r>
              <a:rPr lang="en-US" dirty="0"/>
              <a:t>NAVREF Strategic Plan</a:t>
            </a:r>
          </a:p>
          <a:p>
            <a:endParaRPr lang="en-US" dirty="0"/>
          </a:p>
        </p:txBody>
      </p:sp>
    </p:spTree>
    <p:extLst>
      <p:ext uri="{BB962C8B-B14F-4D97-AF65-F5344CB8AC3E}">
        <p14:creationId xmlns:p14="http://schemas.microsoft.com/office/powerpoint/2010/main" val="944317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Content Placeholder 4" descr="Timeline&#10;&#10;Description automatically generated">
            <a:extLst>
              <a:ext uri="{FF2B5EF4-FFF2-40B4-BE49-F238E27FC236}">
                <a16:creationId xmlns:a16="http://schemas.microsoft.com/office/drawing/2014/main" id="{7838EC26-E0DF-3C87-59E2-DC5341B88E9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20" y="10"/>
            <a:ext cx="9143980" cy="6857990"/>
          </a:xfrm>
          <a:prstGeom prst="rect">
            <a:avLst/>
          </a:prstGeom>
        </p:spPr>
      </p:pic>
    </p:spTree>
    <p:extLst>
      <p:ext uri="{BB962C8B-B14F-4D97-AF65-F5344CB8AC3E}">
        <p14:creationId xmlns:p14="http://schemas.microsoft.com/office/powerpoint/2010/main" val="2017870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6146"/>
            <a:ext cx="7696200" cy="1821305"/>
          </a:xfrm>
        </p:spPr>
        <p:txBody>
          <a:bodyPr>
            <a:noAutofit/>
          </a:bodyPr>
          <a:lstStyle/>
          <a:p>
            <a:pPr algn="ctr"/>
            <a:r>
              <a:rPr lang="en-US" dirty="0">
                <a:effectLst>
                  <a:outerShdw blurRad="38100" dist="38100" dir="2700000" algn="tl">
                    <a:srgbClr val="000000">
                      <a:alpha val="43137"/>
                    </a:srgbClr>
                  </a:outerShdw>
                </a:effectLst>
              </a:rPr>
              <a:t>WHAT DO I GET FOR MY MEMBERSHIP?</a:t>
            </a:r>
            <a:endParaRPr lang="en-US" sz="4400"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304800" y="2133600"/>
            <a:ext cx="8534400" cy="4495800"/>
          </a:xfrm>
        </p:spPr>
        <p:txBody>
          <a:bodyPr>
            <a:normAutofit/>
          </a:bodyPr>
          <a:lstStyle/>
          <a:p>
            <a:pPr indent="0">
              <a:buNone/>
            </a:pPr>
            <a:r>
              <a:rPr lang="en-US" u="sng" dirty="0"/>
              <a:t>MEMBER BENEFITS:</a:t>
            </a:r>
            <a:endParaRPr lang="en-US" sz="2000" u="sng" dirty="0"/>
          </a:p>
          <a:p>
            <a:pPr marL="525780" indent="-342900"/>
            <a:r>
              <a:rPr lang="en-US" sz="2000" dirty="0"/>
              <a:t>Best Practice Consultations at no cost</a:t>
            </a:r>
          </a:p>
          <a:p>
            <a:pPr marL="525780" indent="-342900"/>
            <a:r>
              <a:rPr lang="en-US" sz="2000" dirty="0"/>
              <a:t>The NAVREF “ICY-MIT”</a:t>
            </a:r>
          </a:p>
          <a:p>
            <a:pPr marL="525780" indent="-342900"/>
            <a:r>
              <a:rPr lang="en-US" sz="2000" dirty="0"/>
              <a:t>Reciprocal SCRS Membership</a:t>
            </a:r>
          </a:p>
          <a:p>
            <a:pPr marL="525780" indent="-342900"/>
            <a:r>
              <a:rPr lang="en-US" sz="2000" dirty="0"/>
              <a:t>Discounted SRAI Membership (Coming FY23)</a:t>
            </a:r>
          </a:p>
          <a:p>
            <a:pPr marL="525780" indent="-342900"/>
            <a:r>
              <a:rPr lang="en-US" sz="2000" dirty="0"/>
              <a:t>ACRP e-Learning Program</a:t>
            </a:r>
          </a:p>
          <a:p>
            <a:pPr marL="525780" indent="-342900"/>
            <a:r>
              <a:rPr lang="en-US" sz="2000" dirty="0"/>
              <a:t>Funding Opportunities: Clinical Trials and Grants</a:t>
            </a:r>
          </a:p>
          <a:p>
            <a:pPr marL="525780" indent="-342900"/>
            <a:r>
              <a:rPr lang="en-US" sz="2000" dirty="0"/>
              <a:t>Advocacy for the NPC and VA Research</a:t>
            </a:r>
          </a:p>
          <a:p>
            <a:pPr marL="525780" indent="-342900"/>
            <a:r>
              <a:rPr lang="en-US" sz="2000" dirty="0"/>
              <a:t>Access to members-only opportunities and education programs</a:t>
            </a:r>
          </a:p>
        </p:txBody>
      </p:sp>
    </p:spTree>
    <p:extLst>
      <p:ext uri="{BB962C8B-B14F-4D97-AF65-F5344CB8AC3E}">
        <p14:creationId xmlns:p14="http://schemas.microsoft.com/office/powerpoint/2010/main" val="774339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6146"/>
            <a:ext cx="7696200" cy="1821305"/>
          </a:xfrm>
        </p:spPr>
        <p:txBody>
          <a:bodyPr>
            <a:noAutofit/>
          </a:bodyPr>
          <a:lstStyle/>
          <a:p>
            <a:pPr algn="ctr"/>
            <a:r>
              <a:rPr lang="en-US" dirty="0">
                <a:effectLst>
                  <a:outerShdw blurRad="38100" dist="38100" dir="2700000" algn="tl">
                    <a:srgbClr val="000000">
                      <a:alpha val="43137"/>
                    </a:srgbClr>
                  </a:outerShdw>
                </a:effectLst>
              </a:rPr>
              <a:t>WHAT DO I GET FOR membership?</a:t>
            </a:r>
            <a:endParaRPr lang="en-US" sz="4400"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609600" y="2590800"/>
            <a:ext cx="7405234" cy="3200401"/>
          </a:xfrm>
        </p:spPr>
        <p:txBody>
          <a:bodyPr>
            <a:normAutofit/>
          </a:bodyPr>
          <a:lstStyle/>
          <a:p>
            <a:pPr>
              <a:buFont typeface="Wingdings" panose="05000000000000000000" pitchFamily="2" charset="2"/>
              <a:buChar char="Ø"/>
            </a:pPr>
            <a:r>
              <a:rPr lang="en-US" sz="2800" dirty="0"/>
              <a:t> Someone </a:t>
            </a:r>
            <a:r>
              <a:rPr lang="en-US" sz="2800" b="1" dirty="0"/>
              <a:t>you can trust </a:t>
            </a:r>
            <a:r>
              <a:rPr lang="en-US" sz="2800" dirty="0"/>
              <a:t>to answer your questions, stand in your corner, and fight on your behalf</a:t>
            </a:r>
          </a:p>
          <a:p>
            <a:pPr marL="0" indent="0">
              <a:buNone/>
            </a:pPr>
            <a:endParaRPr lang="en-US" sz="2800" dirty="0"/>
          </a:p>
          <a:p>
            <a:pPr>
              <a:buFont typeface="Wingdings" panose="05000000000000000000" pitchFamily="2" charset="2"/>
              <a:buChar char="Ø"/>
            </a:pPr>
            <a:r>
              <a:rPr lang="en-US" sz="2800" dirty="0"/>
              <a:t> Someone who’s </a:t>
            </a:r>
            <a:r>
              <a:rPr lang="en-US" sz="2800" b="1" dirty="0"/>
              <a:t>primary focus </a:t>
            </a:r>
            <a:r>
              <a:rPr lang="en-US" sz="2800" dirty="0"/>
              <a:t>is the success of </a:t>
            </a:r>
            <a:r>
              <a:rPr lang="en-US" sz="2800" b="1" dirty="0"/>
              <a:t>you &amp; your organization </a:t>
            </a:r>
            <a:endParaRPr lang="en-US" sz="2400" b="1" dirty="0"/>
          </a:p>
          <a:p>
            <a:pPr marL="411480" lvl="1" indent="0">
              <a:buNone/>
            </a:pPr>
            <a:endParaRPr lang="en-US" sz="2000" dirty="0"/>
          </a:p>
          <a:p>
            <a:pPr marL="411480" lvl="1" indent="0">
              <a:buNone/>
            </a:pPr>
            <a:endParaRPr lang="en-US" sz="2000" dirty="0"/>
          </a:p>
          <a:p>
            <a:pPr lvl="1"/>
            <a:endParaRPr lang="en-US" sz="2000" dirty="0"/>
          </a:p>
        </p:txBody>
      </p:sp>
    </p:spTree>
    <p:extLst>
      <p:ext uri="{BB962C8B-B14F-4D97-AF65-F5344CB8AC3E}">
        <p14:creationId xmlns:p14="http://schemas.microsoft.com/office/powerpoint/2010/main" val="2158664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059012"/>
            <a:ext cx="9141714"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0">
            <a:extLst>
              <a:ext uri="{FF2B5EF4-FFF2-40B4-BE49-F238E27FC236}">
                <a16:creationId xmlns:a16="http://schemas.microsoft.com/office/drawing/2014/main" id="{4E59D7C1-6E25-48C3-B420-ED45FFDB7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5446" y="0"/>
            <a:ext cx="454855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6374EBE0-04D0-42B1-93D5-4FC7C9EBA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768" y="2054942"/>
            <a:ext cx="4554232"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CEBAC5-C1ED-4C60-88D0-EFA9AB8A8ED5}"/>
              </a:ext>
            </a:extLst>
          </p:cNvPr>
          <p:cNvSpPr>
            <a:spLocks noGrp="1"/>
          </p:cNvSpPr>
          <p:nvPr>
            <p:ph type="title"/>
          </p:nvPr>
        </p:nvSpPr>
        <p:spPr>
          <a:xfrm>
            <a:off x="4837462" y="2194560"/>
            <a:ext cx="4064221" cy="1739347"/>
          </a:xfrm>
        </p:spPr>
        <p:txBody>
          <a:bodyPr vert="horz" lIns="91440" tIns="45720" rIns="91440" bIns="45720" rtlCol="0" anchor="ctr">
            <a:normAutofit/>
          </a:bodyPr>
          <a:lstStyle/>
          <a:p>
            <a:pPr algn="ctr">
              <a:lnSpc>
                <a:spcPct val="80000"/>
              </a:lnSpc>
            </a:pPr>
            <a:r>
              <a:rPr lang="en-US" sz="5100" spc="150" dirty="0">
                <a:solidFill>
                  <a:schemeClr val="tx2"/>
                </a:solidFill>
              </a:rPr>
              <a:t>Project rogue</a:t>
            </a:r>
          </a:p>
        </p:txBody>
      </p:sp>
      <p:sp>
        <p:nvSpPr>
          <p:cNvPr id="20" name="Rectangle 14">
            <a:extLst>
              <a:ext uri="{FF2B5EF4-FFF2-40B4-BE49-F238E27FC236}">
                <a16:creationId xmlns:a16="http://schemas.microsoft.com/office/drawing/2014/main" id="{E1EAEB6D-60FF-455D-B8CC-2AC963CE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94122"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4" name="Picture 3" descr="Logo&#10;&#10;Description automatically generated">
            <a:extLst>
              <a:ext uri="{FF2B5EF4-FFF2-40B4-BE49-F238E27FC236}">
                <a16:creationId xmlns:a16="http://schemas.microsoft.com/office/drawing/2014/main" id="{AE728DE6-51F4-9810-3D45-BE09F2D13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706" y="1639126"/>
            <a:ext cx="3638356" cy="3538301"/>
          </a:xfrm>
          <a:prstGeom prst="rect">
            <a:avLst/>
          </a:prstGeom>
        </p:spPr>
      </p:pic>
    </p:spTree>
    <p:extLst>
      <p:ext uri="{BB962C8B-B14F-4D97-AF65-F5344CB8AC3E}">
        <p14:creationId xmlns:p14="http://schemas.microsoft.com/office/powerpoint/2010/main" val="8133890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E75778-8865-451E-A418-58B337FE5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2" y="2059012"/>
            <a:ext cx="914675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 name="Rectangle 8">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399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538877" y="1244205"/>
            <a:ext cx="4865821" cy="4369590"/>
          </a:xfrm>
        </p:spPr>
        <p:txBody>
          <a:bodyPr vert="horz" lIns="91440" tIns="45720" rIns="91440" bIns="45720" rtlCol="0" anchor="ctr">
            <a:normAutofit/>
          </a:bodyPr>
          <a:lstStyle/>
          <a:p>
            <a:pPr fontAlgn="auto">
              <a:lnSpc>
                <a:spcPct val="80000"/>
              </a:lnSpc>
              <a:spcAft>
                <a:spcPts val="0"/>
              </a:spcAft>
              <a:defRPr/>
            </a:pPr>
            <a:br>
              <a:rPr lang="en-US" sz="5700" spc="150">
                <a:solidFill>
                  <a:schemeClr val="tx1"/>
                </a:solidFill>
                <a:effectLst/>
              </a:rPr>
            </a:br>
            <a:r>
              <a:rPr lang="en-US" sz="5700" spc="150">
                <a:solidFill>
                  <a:schemeClr val="tx1"/>
                </a:solidFill>
                <a:effectLst>
                  <a:outerShdw blurRad="38100" dist="38100" dir="2700000" algn="tl">
                    <a:srgbClr val="000000">
                      <a:alpha val="43137"/>
                    </a:srgbClr>
                  </a:outerShdw>
                </a:effectLst>
              </a:rPr>
              <a:t>Welcome</a:t>
            </a:r>
          </a:p>
        </p:txBody>
      </p:sp>
      <p:sp>
        <p:nvSpPr>
          <p:cNvPr id="11" name="Rectangle 10">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5061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474FAB3-E3BB-4F3C-A0C1-7FFE69BA3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9496" cy="6858000"/>
          </a:xfrm>
          <a:prstGeom prst="rect">
            <a:avLst/>
          </a:prstGeom>
          <a:solidFill>
            <a:schemeClr val="bg2">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96F06-3B76-3524-349E-4FCDF2B699A1}"/>
              </a:ext>
            </a:extLst>
          </p:cNvPr>
          <p:cNvSpPr>
            <a:spLocks noGrp="1"/>
          </p:cNvSpPr>
          <p:nvPr>
            <p:ph type="ctrTitle"/>
          </p:nvPr>
        </p:nvSpPr>
        <p:spPr/>
        <p:txBody>
          <a:bodyPr/>
          <a:lstStyle/>
          <a:p>
            <a:r>
              <a:rPr lang="en-US" b="1"/>
              <a:t>ROGUE</a:t>
            </a:r>
            <a:endParaRPr lang="en-US" b="1" dirty="0"/>
          </a:p>
        </p:txBody>
      </p:sp>
      <p:sp>
        <p:nvSpPr>
          <p:cNvPr id="3" name="Subtitle 2">
            <a:extLst>
              <a:ext uri="{FF2B5EF4-FFF2-40B4-BE49-F238E27FC236}">
                <a16:creationId xmlns:a16="http://schemas.microsoft.com/office/drawing/2014/main" id="{8A9FFEC0-34C4-F91E-6244-ADF14BF113C5}"/>
              </a:ext>
            </a:extLst>
          </p:cNvPr>
          <p:cNvSpPr>
            <a:spLocks noGrp="1"/>
          </p:cNvSpPr>
          <p:nvPr>
            <p:ph type="subTitle" idx="1"/>
          </p:nvPr>
        </p:nvSpPr>
        <p:spPr/>
        <p:txBody>
          <a:bodyPr>
            <a:normAutofit/>
          </a:bodyPr>
          <a:lstStyle/>
          <a:p>
            <a:r>
              <a:rPr lang="en-US" sz="1950" cap="small" dirty="0">
                <a:solidFill>
                  <a:schemeClr val="bg2">
                    <a:lumMod val="50000"/>
                  </a:schemeClr>
                </a:solidFill>
              </a:rPr>
              <a:t>Research Operational Grants User Engine</a:t>
            </a:r>
          </a:p>
          <a:p>
            <a:endParaRPr lang="en-US" sz="1950" cap="small" dirty="0">
              <a:solidFill>
                <a:schemeClr val="bg2">
                  <a:lumMod val="50000"/>
                </a:schemeClr>
              </a:solidFill>
            </a:endParaRPr>
          </a:p>
          <a:p>
            <a:r>
              <a:rPr lang="en-US" sz="1650" i="1" cap="small" dirty="0">
                <a:solidFill>
                  <a:schemeClr val="bg2">
                    <a:lumMod val="50000"/>
                  </a:schemeClr>
                </a:solidFill>
              </a:rPr>
              <a:t>I</a:t>
            </a:r>
            <a:r>
              <a:rPr lang="en-US" sz="1650" i="1" dirty="0">
                <a:solidFill>
                  <a:schemeClr val="bg2">
                    <a:lumMod val="50000"/>
                  </a:schemeClr>
                </a:solidFill>
              </a:rPr>
              <a:t>mproving the way we manage research, education, operations, &amp; more</a:t>
            </a:r>
            <a:endParaRPr lang="en-US" sz="1650" i="1" cap="small" dirty="0">
              <a:solidFill>
                <a:schemeClr val="bg2">
                  <a:lumMod val="50000"/>
                </a:schemeClr>
              </a:solidFill>
            </a:endParaRPr>
          </a:p>
        </p:txBody>
      </p:sp>
    </p:spTree>
    <p:extLst>
      <p:ext uri="{BB962C8B-B14F-4D97-AF65-F5344CB8AC3E}">
        <p14:creationId xmlns:p14="http://schemas.microsoft.com/office/powerpoint/2010/main" val="1316154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AB4EE-3612-7F27-2A92-CAB616C7B9F2}"/>
              </a:ext>
            </a:extLst>
          </p:cNvPr>
          <p:cNvSpPr>
            <a:spLocks noGrp="1"/>
          </p:cNvSpPr>
          <p:nvPr>
            <p:ph type="title"/>
          </p:nvPr>
        </p:nvSpPr>
        <p:spPr/>
        <p:txBody>
          <a:bodyPr/>
          <a:lstStyle/>
          <a:p>
            <a:r>
              <a:rPr lang="en-US" b="1"/>
              <a:t>We are going ROGUE</a:t>
            </a:r>
            <a:endParaRPr lang="en-US" b="1" dirty="0"/>
          </a:p>
        </p:txBody>
      </p:sp>
      <p:sp>
        <p:nvSpPr>
          <p:cNvPr id="3" name="Content Placeholder 2">
            <a:extLst>
              <a:ext uri="{FF2B5EF4-FFF2-40B4-BE49-F238E27FC236}">
                <a16:creationId xmlns:a16="http://schemas.microsoft.com/office/drawing/2014/main" id="{FBC4E143-08E0-4722-611A-97013AE5D315}"/>
              </a:ext>
            </a:extLst>
          </p:cNvPr>
          <p:cNvSpPr>
            <a:spLocks noGrp="1"/>
          </p:cNvSpPr>
          <p:nvPr>
            <p:ph idx="1"/>
          </p:nvPr>
        </p:nvSpPr>
        <p:spPr/>
        <p:txBody>
          <a:bodyPr>
            <a:normAutofit/>
          </a:bodyPr>
          <a:lstStyle/>
          <a:p>
            <a:r>
              <a:rPr lang="en-US" sz="1800" dirty="0">
                <a:solidFill>
                  <a:schemeClr val="bg2">
                    <a:lumMod val="50000"/>
                  </a:schemeClr>
                </a:solidFill>
              </a:rPr>
              <a:t>Background</a:t>
            </a:r>
          </a:p>
          <a:p>
            <a:pPr lvl="1"/>
            <a:r>
              <a:rPr lang="en-US" sz="1800" dirty="0">
                <a:solidFill>
                  <a:schemeClr val="bg2">
                    <a:lumMod val="50000"/>
                  </a:schemeClr>
                </a:solidFill>
              </a:rPr>
              <a:t>VA NPCs need a database tailored to our specific needs at a price point that we can afford</a:t>
            </a:r>
          </a:p>
          <a:p>
            <a:pPr lvl="1"/>
            <a:r>
              <a:rPr lang="en-US" sz="1800" dirty="0">
                <a:solidFill>
                  <a:schemeClr val="bg2">
                    <a:lumMod val="50000"/>
                  </a:schemeClr>
                </a:solidFill>
              </a:rPr>
              <a:t>Collectively, we need to be able to control user access and content/data fields to allow for timely and cost effective system updates</a:t>
            </a:r>
          </a:p>
        </p:txBody>
      </p:sp>
    </p:spTree>
    <p:extLst>
      <p:ext uri="{BB962C8B-B14F-4D97-AF65-F5344CB8AC3E}">
        <p14:creationId xmlns:p14="http://schemas.microsoft.com/office/powerpoint/2010/main" val="1290843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3AF87-CEA7-F51E-E1BF-4F3B2403E961}"/>
              </a:ext>
            </a:extLst>
          </p:cNvPr>
          <p:cNvSpPr>
            <a:spLocks noGrp="1"/>
          </p:cNvSpPr>
          <p:nvPr>
            <p:ph type="title"/>
          </p:nvPr>
        </p:nvSpPr>
        <p:spPr/>
        <p:txBody>
          <a:bodyPr/>
          <a:lstStyle/>
          <a:p>
            <a:r>
              <a:rPr lang="en-US" b="1"/>
              <a:t>What is ROGUE?</a:t>
            </a:r>
            <a:endParaRPr lang="en-US" b="1" dirty="0"/>
          </a:p>
        </p:txBody>
      </p:sp>
      <p:sp>
        <p:nvSpPr>
          <p:cNvPr id="3" name="Content Placeholder 2">
            <a:extLst>
              <a:ext uri="{FF2B5EF4-FFF2-40B4-BE49-F238E27FC236}">
                <a16:creationId xmlns:a16="http://schemas.microsoft.com/office/drawing/2014/main" id="{542ABA2A-3EFF-E852-8CC8-C747BAD89D16}"/>
              </a:ext>
            </a:extLst>
          </p:cNvPr>
          <p:cNvSpPr>
            <a:spLocks noGrp="1"/>
          </p:cNvSpPr>
          <p:nvPr>
            <p:ph idx="1"/>
          </p:nvPr>
        </p:nvSpPr>
        <p:spPr>
          <a:xfrm>
            <a:off x="609600" y="2362200"/>
            <a:ext cx="6400800" cy="2775857"/>
          </a:xfrm>
        </p:spPr>
        <p:txBody>
          <a:bodyPr>
            <a:normAutofit lnSpcReduction="10000"/>
          </a:bodyPr>
          <a:lstStyle/>
          <a:p>
            <a:r>
              <a:rPr lang="en-US" sz="1800" dirty="0">
                <a:solidFill>
                  <a:schemeClr val="bg2">
                    <a:lumMod val="50000"/>
                  </a:schemeClr>
                </a:solidFill>
              </a:rPr>
              <a:t>New study coordination tracking system developed by NPCs (Gainesville, San Antonio, Pittsburgh) for NPCs</a:t>
            </a:r>
          </a:p>
          <a:p>
            <a:r>
              <a:rPr lang="en-US" sz="1800" dirty="0">
                <a:solidFill>
                  <a:schemeClr val="bg2">
                    <a:lumMod val="50000"/>
                  </a:schemeClr>
                </a:solidFill>
              </a:rPr>
              <a:t>Built in QuickBase platform </a:t>
            </a:r>
          </a:p>
          <a:p>
            <a:pPr lvl="1"/>
            <a:r>
              <a:rPr lang="en-US" sz="1800" dirty="0">
                <a:solidFill>
                  <a:schemeClr val="bg2">
                    <a:lumMod val="50000"/>
                  </a:schemeClr>
                </a:solidFill>
              </a:rPr>
              <a:t>Cloud based platform, making it accessible via the VA network or an outside network</a:t>
            </a:r>
          </a:p>
          <a:p>
            <a:r>
              <a:rPr lang="en-US" sz="1800" dirty="0">
                <a:solidFill>
                  <a:schemeClr val="bg2">
                    <a:lumMod val="50000"/>
                  </a:schemeClr>
                </a:solidFill>
              </a:rPr>
              <a:t>Projected to be available for use by Jan 2023</a:t>
            </a:r>
          </a:p>
          <a:p>
            <a:r>
              <a:rPr lang="en-US" sz="1800" dirty="0">
                <a:solidFill>
                  <a:schemeClr val="bg2">
                    <a:lumMod val="50000"/>
                  </a:schemeClr>
                </a:solidFill>
              </a:rPr>
              <a:t>Pilot program for first year, with the ability to improve</a:t>
            </a:r>
          </a:p>
          <a:p>
            <a:r>
              <a:rPr lang="en-US" sz="1800" dirty="0">
                <a:solidFill>
                  <a:schemeClr val="bg2">
                    <a:lumMod val="50000"/>
                  </a:schemeClr>
                </a:solidFill>
              </a:rPr>
              <a:t>Trained colleagues, available to guide setup and use</a:t>
            </a:r>
          </a:p>
          <a:p>
            <a:pPr marL="0" indent="0">
              <a:buNone/>
            </a:pPr>
            <a:endParaRPr lang="en-US" dirty="0"/>
          </a:p>
          <a:p>
            <a:pPr lvl="1"/>
            <a:endParaRPr lang="en-US" dirty="0"/>
          </a:p>
          <a:p>
            <a:endParaRPr lang="en-US" b="1" dirty="0"/>
          </a:p>
        </p:txBody>
      </p:sp>
    </p:spTree>
    <p:extLst>
      <p:ext uri="{BB962C8B-B14F-4D97-AF65-F5344CB8AC3E}">
        <p14:creationId xmlns:p14="http://schemas.microsoft.com/office/powerpoint/2010/main" val="1833610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60237-6403-B3D2-441A-EE85A2BA4161}"/>
              </a:ext>
            </a:extLst>
          </p:cNvPr>
          <p:cNvSpPr>
            <a:spLocks noGrp="1"/>
          </p:cNvSpPr>
          <p:nvPr>
            <p:ph type="title"/>
          </p:nvPr>
        </p:nvSpPr>
        <p:spPr/>
        <p:txBody>
          <a:bodyPr/>
          <a:lstStyle/>
          <a:p>
            <a:br>
              <a:rPr lang="en-US" b="1" dirty="0"/>
            </a:br>
            <a:r>
              <a:rPr lang="en-US" b="1" dirty="0"/>
              <a:t>Timeline</a:t>
            </a:r>
          </a:p>
        </p:txBody>
      </p:sp>
      <p:cxnSp>
        <p:nvCxnSpPr>
          <p:cNvPr id="5" name="Straight Connector 4">
            <a:extLst>
              <a:ext uri="{FF2B5EF4-FFF2-40B4-BE49-F238E27FC236}">
                <a16:creationId xmlns:a16="http://schemas.microsoft.com/office/drawing/2014/main" id="{D4F071F8-3C5F-58B0-A2B7-DB05B8682FA6}"/>
              </a:ext>
            </a:extLst>
          </p:cNvPr>
          <p:cNvCxnSpPr/>
          <p:nvPr/>
        </p:nvCxnSpPr>
        <p:spPr>
          <a:xfrm>
            <a:off x="953588" y="3953147"/>
            <a:ext cx="7373984"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8A44F64-D8E9-8C77-3DA7-BB4E1A6BDD55}"/>
              </a:ext>
            </a:extLst>
          </p:cNvPr>
          <p:cNvCxnSpPr/>
          <p:nvPr/>
        </p:nvCxnSpPr>
        <p:spPr>
          <a:xfrm>
            <a:off x="1097280" y="3260816"/>
            <a:ext cx="0" cy="86214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65CD53-E177-A553-0A52-B507D5BFA661}"/>
              </a:ext>
            </a:extLst>
          </p:cNvPr>
          <p:cNvSpPr txBox="1"/>
          <p:nvPr/>
        </p:nvSpPr>
        <p:spPr>
          <a:xfrm>
            <a:off x="306977" y="2922520"/>
            <a:ext cx="1476103" cy="300082"/>
          </a:xfrm>
          <a:prstGeom prst="rect">
            <a:avLst/>
          </a:prstGeom>
          <a:noFill/>
        </p:spPr>
        <p:txBody>
          <a:bodyPr wrap="square" rtlCol="0">
            <a:spAutoFit/>
          </a:bodyPr>
          <a:lstStyle/>
          <a:p>
            <a:r>
              <a:rPr lang="en-US" sz="1350" dirty="0"/>
              <a:t>Announcement</a:t>
            </a:r>
          </a:p>
        </p:txBody>
      </p:sp>
      <p:sp>
        <p:nvSpPr>
          <p:cNvPr id="9" name="TextBox 8">
            <a:extLst>
              <a:ext uri="{FF2B5EF4-FFF2-40B4-BE49-F238E27FC236}">
                <a16:creationId xmlns:a16="http://schemas.microsoft.com/office/drawing/2014/main" id="{107A1A2C-AD6E-3C6B-0204-EA6DA756BDA8}"/>
              </a:ext>
            </a:extLst>
          </p:cNvPr>
          <p:cNvSpPr txBox="1"/>
          <p:nvPr/>
        </p:nvSpPr>
        <p:spPr>
          <a:xfrm>
            <a:off x="676015" y="4192049"/>
            <a:ext cx="723353" cy="646331"/>
          </a:xfrm>
          <a:prstGeom prst="rect">
            <a:avLst/>
          </a:prstGeom>
          <a:noFill/>
        </p:spPr>
        <p:txBody>
          <a:bodyPr wrap="square" rtlCol="0">
            <a:spAutoFit/>
          </a:bodyPr>
          <a:lstStyle/>
          <a:p>
            <a:r>
              <a:rPr lang="en-US" sz="1200" dirty="0"/>
              <a:t>NAVREF</a:t>
            </a:r>
          </a:p>
          <a:p>
            <a:r>
              <a:rPr lang="en-US" sz="1200" dirty="0"/>
              <a:t>Sept. 2022</a:t>
            </a:r>
          </a:p>
        </p:txBody>
      </p:sp>
      <p:sp>
        <p:nvSpPr>
          <p:cNvPr id="10" name="Rectangle 9">
            <a:extLst>
              <a:ext uri="{FF2B5EF4-FFF2-40B4-BE49-F238E27FC236}">
                <a16:creationId xmlns:a16="http://schemas.microsoft.com/office/drawing/2014/main" id="{8485025F-AFD2-3971-9428-D785D43EA6C0}"/>
              </a:ext>
            </a:extLst>
          </p:cNvPr>
          <p:cNvSpPr/>
          <p:nvPr/>
        </p:nvSpPr>
        <p:spPr>
          <a:xfrm>
            <a:off x="1783080" y="3260816"/>
            <a:ext cx="1711231" cy="6596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t>System Build</a:t>
            </a:r>
          </a:p>
        </p:txBody>
      </p:sp>
      <p:cxnSp>
        <p:nvCxnSpPr>
          <p:cNvPr id="12" name="Straight Connector 11">
            <a:extLst>
              <a:ext uri="{FF2B5EF4-FFF2-40B4-BE49-F238E27FC236}">
                <a16:creationId xmlns:a16="http://schemas.microsoft.com/office/drawing/2014/main" id="{CE4DAC06-7D81-3DB6-8C4E-80301DC7DD89}"/>
              </a:ext>
            </a:extLst>
          </p:cNvPr>
          <p:cNvCxnSpPr/>
          <p:nvPr/>
        </p:nvCxnSpPr>
        <p:spPr>
          <a:xfrm>
            <a:off x="1783080" y="3319599"/>
            <a:ext cx="0" cy="803366"/>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8685BA0-4B8B-CEE4-FD65-56A28CD28987}"/>
              </a:ext>
            </a:extLst>
          </p:cNvPr>
          <p:cNvSpPr txBox="1"/>
          <p:nvPr/>
        </p:nvSpPr>
        <p:spPr>
          <a:xfrm>
            <a:off x="1515292" y="4273188"/>
            <a:ext cx="783767" cy="276999"/>
          </a:xfrm>
          <a:prstGeom prst="rect">
            <a:avLst/>
          </a:prstGeom>
          <a:noFill/>
        </p:spPr>
        <p:txBody>
          <a:bodyPr wrap="square" rtlCol="0">
            <a:spAutoFit/>
          </a:bodyPr>
          <a:lstStyle/>
          <a:p>
            <a:r>
              <a:rPr lang="en-US" sz="1200" dirty="0"/>
              <a:t>Oct 2022</a:t>
            </a:r>
          </a:p>
        </p:txBody>
      </p:sp>
      <p:cxnSp>
        <p:nvCxnSpPr>
          <p:cNvPr id="15" name="Straight Connector 14">
            <a:extLst>
              <a:ext uri="{FF2B5EF4-FFF2-40B4-BE49-F238E27FC236}">
                <a16:creationId xmlns:a16="http://schemas.microsoft.com/office/drawing/2014/main" id="{BBA553F5-7DA8-5CF5-42ED-70B18A7D27A6}"/>
              </a:ext>
            </a:extLst>
          </p:cNvPr>
          <p:cNvCxnSpPr/>
          <p:nvPr/>
        </p:nvCxnSpPr>
        <p:spPr>
          <a:xfrm>
            <a:off x="3494311" y="3199520"/>
            <a:ext cx="0" cy="1001822"/>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03FC734-4F7E-15C2-BBB2-E749EC173E82}"/>
              </a:ext>
            </a:extLst>
          </p:cNvPr>
          <p:cNvSpPr txBox="1"/>
          <p:nvPr/>
        </p:nvSpPr>
        <p:spPr>
          <a:xfrm>
            <a:off x="2988126" y="4284996"/>
            <a:ext cx="1012370" cy="300082"/>
          </a:xfrm>
          <a:prstGeom prst="rect">
            <a:avLst/>
          </a:prstGeom>
          <a:noFill/>
        </p:spPr>
        <p:txBody>
          <a:bodyPr wrap="square" rtlCol="0">
            <a:spAutoFit/>
          </a:bodyPr>
          <a:lstStyle/>
          <a:p>
            <a:r>
              <a:rPr lang="en-US" sz="1350" dirty="0"/>
              <a:t>Dec 2022</a:t>
            </a:r>
          </a:p>
        </p:txBody>
      </p:sp>
      <p:sp>
        <p:nvSpPr>
          <p:cNvPr id="17" name="Rectangle 16">
            <a:extLst>
              <a:ext uri="{FF2B5EF4-FFF2-40B4-BE49-F238E27FC236}">
                <a16:creationId xmlns:a16="http://schemas.microsoft.com/office/drawing/2014/main" id="{8DF42C09-C7BC-C208-3310-859A12FE74AD}"/>
              </a:ext>
            </a:extLst>
          </p:cNvPr>
          <p:cNvSpPr/>
          <p:nvPr/>
        </p:nvSpPr>
        <p:spPr>
          <a:xfrm>
            <a:off x="3494311" y="3260816"/>
            <a:ext cx="829485" cy="6596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350" dirty="0"/>
              <a:t>System Test</a:t>
            </a:r>
          </a:p>
        </p:txBody>
      </p:sp>
      <p:cxnSp>
        <p:nvCxnSpPr>
          <p:cNvPr id="18" name="Straight Connector 17">
            <a:extLst>
              <a:ext uri="{FF2B5EF4-FFF2-40B4-BE49-F238E27FC236}">
                <a16:creationId xmlns:a16="http://schemas.microsoft.com/office/drawing/2014/main" id="{58364339-5607-9A95-35E3-55A41A1CDCA0}"/>
              </a:ext>
            </a:extLst>
          </p:cNvPr>
          <p:cNvCxnSpPr/>
          <p:nvPr/>
        </p:nvCxnSpPr>
        <p:spPr>
          <a:xfrm>
            <a:off x="4333589" y="3199520"/>
            <a:ext cx="0" cy="1001822"/>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71D059A-EA21-5439-5802-FFAA50F6BCE3}"/>
              </a:ext>
            </a:extLst>
          </p:cNvPr>
          <p:cNvSpPr txBox="1"/>
          <p:nvPr/>
        </p:nvSpPr>
        <p:spPr>
          <a:xfrm>
            <a:off x="4108267" y="4284996"/>
            <a:ext cx="836024" cy="300082"/>
          </a:xfrm>
          <a:prstGeom prst="rect">
            <a:avLst/>
          </a:prstGeom>
          <a:noFill/>
        </p:spPr>
        <p:txBody>
          <a:bodyPr wrap="square" rtlCol="0">
            <a:spAutoFit/>
          </a:bodyPr>
          <a:lstStyle/>
          <a:p>
            <a:r>
              <a:rPr lang="en-US" sz="1350" dirty="0"/>
              <a:t>Jan 2023</a:t>
            </a:r>
          </a:p>
        </p:txBody>
      </p:sp>
      <p:sp>
        <p:nvSpPr>
          <p:cNvPr id="20" name="Rectangle 19">
            <a:extLst>
              <a:ext uri="{FF2B5EF4-FFF2-40B4-BE49-F238E27FC236}">
                <a16:creationId xmlns:a16="http://schemas.microsoft.com/office/drawing/2014/main" id="{1407AA3B-9312-3DDB-DCAE-30DDB8427B71}"/>
              </a:ext>
            </a:extLst>
          </p:cNvPr>
          <p:cNvSpPr/>
          <p:nvPr/>
        </p:nvSpPr>
        <p:spPr>
          <a:xfrm>
            <a:off x="4333590" y="3260815"/>
            <a:ext cx="839278" cy="6596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350" dirty="0"/>
              <a:t>Go Live</a:t>
            </a:r>
          </a:p>
        </p:txBody>
      </p:sp>
      <p:sp>
        <p:nvSpPr>
          <p:cNvPr id="21" name="Rectangle 20">
            <a:extLst>
              <a:ext uri="{FF2B5EF4-FFF2-40B4-BE49-F238E27FC236}">
                <a16:creationId xmlns:a16="http://schemas.microsoft.com/office/drawing/2014/main" id="{F78F16DE-0181-FFE4-AD65-106E41F4D9F9}"/>
              </a:ext>
            </a:extLst>
          </p:cNvPr>
          <p:cNvSpPr/>
          <p:nvPr/>
        </p:nvSpPr>
        <p:spPr>
          <a:xfrm>
            <a:off x="5185951" y="3260816"/>
            <a:ext cx="1240970" cy="659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Pilot Base System  &amp; Plan Additions</a:t>
            </a:r>
          </a:p>
        </p:txBody>
      </p:sp>
      <p:sp>
        <p:nvSpPr>
          <p:cNvPr id="22" name="Rectangle 21">
            <a:extLst>
              <a:ext uri="{FF2B5EF4-FFF2-40B4-BE49-F238E27FC236}">
                <a16:creationId xmlns:a16="http://schemas.microsoft.com/office/drawing/2014/main" id="{C1234CE6-4CA9-8D18-8380-932387F45241}"/>
              </a:ext>
            </a:extLst>
          </p:cNvPr>
          <p:cNvSpPr/>
          <p:nvPr/>
        </p:nvSpPr>
        <p:spPr>
          <a:xfrm>
            <a:off x="6426920" y="3260816"/>
            <a:ext cx="1103817" cy="6596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t>Build &amp; Test Phase II</a:t>
            </a:r>
          </a:p>
        </p:txBody>
      </p:sp>
      <p:cxnSp>
        <p:nvCxnSpPr>
          <p:cNvPr id="23" name="Straight Connector 22">
            <a:extLst>
              <a:ext uri="{FF2B5EF4-FFF2-40B4-BE49-F238E27FC236}">
                <a16:creationId xmlns:a16="http://schemas.microsoft.com/office/drawing/2014/main" id="{5FDDB037-1FBE-0B1B-09CF-643728C83EDD}"/>
              </a:ext>
            </a:extLst>
          </p:cNvPr>
          <p:cNvCxnSpPr/>
          <p:nvPr/>
        </p:nvCxnSpPr>
        <p:spPr>
          <a:xfrm>
            <a:off x="6426907" y="3121143"/>
            <a:ext cx="0" cy="1001822"/>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C25E37B-EFC9-C945-5827-784C476BF71B}"/>
              </a:ext>
            </a:extLst>
          </p:cNvPr>
          <p:cNvSpPr txBox="1"/>
          <p:nvPr/>
        </p:nvSpPr>
        <p:spPr>
          <a:xfrm>
            <a:off x="6008895" y="4262638"/>
            <a:ext cx="836024" cy="300082"/>
          </a:xfrm>
          <a:prstGeom prst="rect">
            <a:avLst/>
          </a:prstGeom>
          <a:noFill/>
        </p:spPr>
        <p:txBody>
          <a:bodyPr wrap="square" rtlCol="0">
            <a:spAutoFit/>
          </a:bodyPr>
          <a:lstStyle/>
          <a:p>
            <a:r>
              <a:rPr lang="en-US" sz="1350" dirty="0"/>
              <a:t>Mar 2023</a:t>
            </a:r>
          </a:p>
        </p:txBody>
      </p:sp>
      <p:cxnSp>
        <p:nvCxnSpPr>
          <p:cNvPr id="25" name="Straight Connector 24">
            <a:extLst>
              <a:ext uri="{FF2B5EF4-FFF2-40B4-BE49-F238E27FC236}">
                <a16:creationId xmlns:a16="http://schemas.microsoft.com/office/drawing/2014/main" id="{1513D652-FA2D-8306-106C-5FC856BC8617}"/>
              </a:ext>
            </a:extLst>
          </p:cNvPr>
          <p:cNvCxnSpPr/>
          <p:nvPr/>
        </p:nvCxnSpPr>
        <p:spPr>
          <a:xfrm>
            <a:off x="7530737" y="3190227"/>
            <a:ext cx="0" cy="1001822"/>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35A9EC6-D6FB-C0EA-531D-927BC8FDAD67}"/>
              </a:ext>
            </a:extLst>
          </p:cNvPr>
          <p:cNvSpPr txBox="1"/>
          <p:nvPr/>
        </p:nvSpPr>
        <p:spPr>
          <a:xfrm>
            <a:off x="7112726" y="4273187"/>
            <a:ext cx="914400" cy="300082"/>
          </a:xfrm>
          <a:prstGeom prst="rect">
            <a:avLst/>
          </a:prstGeom>
          <a:noFill/>
        </p:spPr>
        <p:txBody>
          <a:bodyPr wrap="square" rtlCol="0">
            <a:spAutoFit/>
          </a:bodyPr>
          <a:lstStyle/>
          <a:p>
            <a:r>
              <a:rPr lang="en-US" sz="1350" dirty="0"/>
              <a:t>June 2023</a:t>
            </a:r>
          </a:p>
        </p:txBody>
      </p:sp>
      <p:sp>
        <p:nvSpPr>
          <p:cNvPr id="28" name="Rectangle 27">
            <a:extLst>
              <a:ext uri="{FF2B5EF4-FFF2-40B4-BE49-F238E27FC236}">
                <a16:creationId xmlns:a16="http://schemas.microsoft.com/office/drawing/2014/main" id="{81D3712D-8740-4BA2-049B-22DBED2C7E3C}"/>
              </a:ext>
            </a:extLst>
          </p:cNvPr>
          <p:cNvSpPr/>
          <p:nvPr/>
        </p:nvSpPr>
        <p:spPr>
          <a:xfrm>
            <a:off x="7533989" y="3260815"/>
            <a:ext cx="839278" cy="6596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350" dirty="0"/>
              <a:t>Roll Out Phase II</a:t>
            </a:r>
          </a:p>
        </p:txBody>
      </p:sp>
    </p:spTree>
    <p:extLst>
      <p:ext uri="{BB962C8B-B14F-4D97-AF65-F5344CB8AC3E}">
        <p14:creationId xmlns:p14="http://schemas.microsoft.com/office/powerpoint/2010/main" val="1703476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3C0BC-C17B-EA69-78A7-87BAEDB846AF}"/>
              </a:ext>
            </a:extLst>
          </p:cNvPr>
          <p:cNvSpPr>
            <a:spLocks noGrp="1"/>
          </p:cNvSpPr>
          <p:nvPr>
            <p:ph type="title"/>
          </p:nvPr>
        </p:nvSpPr>
        <p:spPr/>
        <p:txBody>
          <a:bodyPr/>
          <a:lstStyle/>
          <a:p>
            <a:r>
              <a:rPr lang="en-US" b="1" dirty="0"/>
              <a:t>System</a:t>
            </a:r>
            <a:r>
              <a:rPr lang="en-US" dirty="0"/>
              <a:t> </a:t>
            </a:r>
            <a:r>
              <a:rPr lang="en-US" b="1" dirty="0"/>
              <a:t>Components</a:t>
            </a:r>
          </a:p>
        </p:txBody>
      </p:sp>
      <p:sp>
        <p:nvSpPr>
          <p:cNvPr id="3" name="Content Placeholder 2">
            <a:extLst>
              <a:ext uri="{FF2B5EF4-FFF2-40B4-BE49-F238E27FC236}">
                <a16:creationId xmlns:a16="http://schemas.microsoft.com/office/drawing/2014/main" id="{9DFB934D-C1A7-5A4D-1282-7263DCCBE8FC}"/>
              </a:ext>
            </a:extLst>
          </p:cNvPr>
          <p:cNvSpPr>
            <a:spLocks noGrp="1"/>
          </p:cNvSpPr>
          <p:nvPr>
            <p:ph idx="1"/>
          </p:nvPr>
        </p:nvSpPr>
        <p:spPr>
          <a:xfrm>
            <a:off x="533400" y="2438400"/>
            <a:ext cx="6400800" cy="3304903"/>
          </a:xfrm>
        </p:spPr>
        <p:txBody>
          <a:bodyPr>
            <a:normAutofit fontScale="77500" lnSpcReduction="20000"/>
          </a:bodyPr>
          <a:lstStyle/>
          <a:p>
            <a:r>
              <a:rPr lang="en-US" sz="2325" dirty="0">
                <a:solidFill>
                  <a:schemeClr val="bg2">
                    <a:lumMod val="50000"/>
                  </a:schemeClr>
                </a:solidFill>
              </a:rPr>
              <a:t>Progress tracking for new study startup activities</a:t>
            </a:r>
          </a:p>
          <a:p>
            <a:pPr lvl="1"/>
            <a:r>
              <a:rPr lang="en-US" sz="2325" dirty="0">
                <a:solidFill>
                  <a:schemeClr val="bg2">
                    <a:lumMod val="50000"/>
                  </a:schemeClr>
                </a:solidFill>
              </a:rPr>
              <a:t>CDA execution				</a:t>
            </a:r>
          </a:p>
          <a:p>
            <a:pPr lvl="1"/>
            <a:r>
              <a:rPr lang="en-US" sz="2325" dirty="0">
                <a:solidFill>
                  <a:schemeClr val="bg2">
                    <a:lumMod val="50000"/>
                  </a:schemeClr>
                </a:solidFill>
              </a:rPr>
              <a:t>CRADA execution</a:t>
            </a:r>
          </a:p>
          <a:p>
            <a:pPr lvl="1"/>
            <a:r>
              <a:rPr lang="en-US" sz="2325" dirty="0">
                <a:solidFill>
                  <a:schemeClr val="bg2">
                    <a:lumMod val="50000"/>
                  </a:schemeClr>
                </a:solidFill>
              </a:rPr>
              <a:t>IRB approvals #s</a:t>
            </a:r>
          </a:p>
          <a:p>
            <a:pPr lvl="1"/>
            <a:r>
              <a:rPr lang="en-US" sz="2325" dirty="0">
                <a:solidFill>
                  <a:schemeClr val="bg2">
                    <a:lumMod val="50000"/>
                  </a:schemeClr>
                </a:solidFill>
              </a:rPr>
              <a:t>R&amp;D approval #s</a:t>
            </a:r>
          </a:p>
          <a:p>
            <a:pPr lvl="1"/>
            <a:r>
              <a:rPr lang="en-US" sz="2325" dirty="0">
                <a:solidFill>
                  <a:schemeClr val="bg2">
                    <a:lumMod val="50000"/>
                  </a:schemeClr>
                </a:solidFill>
              </a:rPr>
              <a:t>Budget related data points (OH%, Enrollment goals, etc.)</a:t>
            </a:r>
          </a:p>
          <a:p>
            <a:r>
              <a:rPr lang="en-US" sz="2325" dirty="0">
                <a:solidFill>
                  <a:schemeClr val="bg2">
                    <a:lumMod val="50000"/>
                  </a:schemeClr>
                </a:solidFill>
              </a:rPr>
              <a:t>Track Patient visits for Clinical Trials</a:t>
            </a:r>
          </a:p>
          <a:p>
            <a:r>
              <a:rPr lang="en-US" sz="2325" dirty="0">
                <a:solidFill>
                  <a:schemeClr val="bg2">
                    <a:lumMod val="50000"/>
                  </a:schemeClr>
                </a:solidFill>
              </a:rPr>
              <a:t>Assign Coordinator and RA staff &amp; manage assigned effort</a:t>
            </a:r>
          </a:p>
          <a:p>
            <a:r>
              <a:rPr lang="en-US" sz="2325" dirty="0">
                <a:solidFill>
                  <a:schemeClr val="bg2">
                    <a:lumMod val="50000"/>
                  </a:schemeClr>
                </a:solidFill>
              </a:rPr>
              <a:t>More to come….</a:t>
            </a:r>
          </a:p>
          <a:p>
            <a:endParaRPr lang="en-US" dirty="0"/>
          </a:p>
        </p:txBody>
      </p:sp>
    </p:spTree>
    <p:extLst>
      <p:ext uri="{BB962C8B-B14F-4D97-AF65-F5344CB8AC3E}">
        <p14:creationId xmlns:p14="http://schemas.microsoft.com/office/powerpoint/2010/main" val="4105936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2186A-99D9-462B-F7A4-DDA50A11695A}"/>
              </a:ext>
            </a:extLst>
          </p:cNvPr>
          <p:cNvSpPr>
            <a:spLocks noGrp="1"/>
          </p:cNvSpPr>
          <p:nvPr>
            <p:ph type="title"/>
          </p:nvPr>
        </p:nvSpPr>
        <p:spPr/>
        <p:txBody>
          <a:bodyPr/>
          <a:lstStyle/>
          <a:p>
            <a:r>
              <a:rPr lang="en-US" b="1" dirty="0"/>
              <a:t>Costs</a:t>
            </a:r>
          </a:p>
        </p:txBody>
      </p:sp>
      <p:sp>
        <p:nvSpPr>
          <p:cNvPr id="3" name="Content Placeholder 2">
            <a:extLst>
              <a:ext uri="{FF2B5EF4-FFF2-40B4-BE49-F238E27FC236}">
                <a16:creationId xmlns:a16="http://schemas.microsoft.com/office/drawing/2014/main" id="{8043C5C0-ADD0-C92E-71EB-909A0D26187B}"/>
              </a:ext>
            </a:extLst>
          </p:cNvPr>
          <p:cNvSpPr>
            <a:spLocks noGrp="1"/>
          </p:cNvSpPr>
          <p:nvPr>
            <p:ph idx="1"/>
          </p:nvPr>
        </p:nvSpPr>
        <p:spPr/>
        <p:txBody>
          <a:bodyPr>
            <a:normAutofit/>
          </a:bodyPr>
          <a:lstStyle/>
          <a:p>
            <a:r>
              <a:rPr lang="en-US" sz="1800" dirty="0">
                <a:solidFill>
                  <a:schemeClr val="bg2">
                    <a:lumMod val="50000"/>
                  </a:schemeClr>
                </a:solidFill>
              </a:rPr>
              <a:t>One time buy in Cost $4,000</a:t>
            </a:r>
          </a:p>
          <a:p>
            <a:r>
              <a:rPr lang="en-US" sz="1800" dirty="0">
                <a:solidFill>
                  <a:schemeClr val="bg2">
                    <a:lumMod val="50000"/>
                  </a:schemeClr>
                </a:solidFill>
              </a:rPr>
              <a:t>Monthly User fee $30 per user per month</a:t>
            </a:r>
          </a:p>
          <a:p>
            <a:r>
              <a:rPr lang="en-US" sz="1800" dirty="0">
                <a:solidFill>
                  <a:schemeClr val="bg2">
                    <a:lumMod val="50000"/>
                  </a:schemeClr>
                </a:solidFill>
              </a:rPr>
              <a:t>Annual renewal fee</a:t>
            </a:r>
          </a:p>
        </p:txBody>
      </p:sp>
    </p:spTree>
    <p:extLst>
      <p:ext uri="{BB962C8B-B14F-4D97-AF65-F5344CB8AC3E}">
        <p14:creationId xmlns:p14="http://schemas.microsoft.com/office/powerpoint/2010/main" val="2203342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6634-322B-124A-F345-DAD8847BDDA0}"/>
              </a:ext>
            </a:extLst>
          </p:cNvPr>
          <p:cNvSpPr>
            <a:spLocks noGrp="1"/>
          </p:cNvSpPr>
          <p:nvPr>
            <p:ph type="title"/>
          </p:nvPr>
        </p:nvSpPr>
        <p:spPr>
          <a:xfrm>
            <a:off x="561214" y="4743450"/>
            <a:ext cx="6530942" cy="629866"/>
          </a:xfrm>
        </p:spPr>
        <p:txBody>
          <a:bodyPr anchor="b">
            <a:normAutofit/>
          </a:bodyPr>
          <a:lstStyle/>
          <a:p>
            <a:r>
              <a:rPr lang="en-US" sz="2400" b="1">
                <a:solidFill>
                  <a:srgbClr val="FFFFFF"/>
                </a:solidFill>
              </a:rPr>
              <a:t>How to join</a:t>
            </a:r>
          </a:p>
        </p:txBody>
      </p:sp>
      <p:graphicFrame>
        <p:nvGraphicFramePr>
          <p:cNvPr id="47" name="Content Placeholder 2">
            <a:extLst>
              <a:ext uri="{FF2B5EF4-FFF2-40B4-BE49-F238E27FC236}">
                <a16:creationId xmlns:a16="http://schemas.microsoft.com/office/drawing/2014/main" id="{7DCC461C-7DB3-59A1-22E7-9A95E736F264}"/>
              </a:ext>
            </a:extLst>
          </p:cNvPr>
          <p:cNvGraphicFramePr>
            <a:graphicFrameLocks noGrp="1"/>
          </p:cNvGraphicFramePr>
          <p:nvPr>
            <p:ph idx="1"/>
          </p:nvPr>
        </p:nvGraphicFramePr>
        <p:xfrm>
          <a:off x="823912" y="1679973"/>
          <a:ext cx="6743336" cy="2723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317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059012"/>
            <a:ext cx="9141714"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4E59D7C1-6E25-48C3-B420-ED45FFDB7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5446" y="0"/>
            <a:ext cx="454855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374EBE0-04D0-42B1-93D5-4FC7C9EBA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768" y="2054942"/>
            <a:ext cx="4554232"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CEBAC5-C1ED-4C60-88D0-EFA9AB8A8ED5}"/>
              </a:ext>
            </a:extLst>
          </p:cNvPr>
          <p:cNvSpPr>
            <a:spLocks noGrp="1"/>
          </p:cNvSpPr>
          <p:nvPr>
            <p:ph type="title"/>
          </p:nvPr>
        </p:nvSpPr>
        <p:spPr>
          <a:xfrm>
            <a:off x="4837462" y="2194560"/>
            <a:ext cx="4064221" cy="1739347"/>
          </a:xfrm>
        </p:spPr>
        <p:txBody>
          <a:bodyPr vert="horz" lIns="91440" tIns="45720" rIns="91440" bIns="45720" rtlCol="0" anchor="ctr">
            <a:normAutofit/>
          </a:bodyPr>
          <a:lstStyle/>
          <a:p>
            <a:pPr>
              <a:lnSpc>
                <a:spcPct val="80000"/>
              </a:lnSpc>
            </a:pPr>
            <a:r>
              <a:rPr lang="en-US" sz="4700" spc="150" dirty="0">
                <a:solidFill>
                  <a:schemeClr val="tx2"/>
                </a:solidFill>
              </a:rPr>
              <a:t>NAVREF CONFERENCE</a:t>
            </a:r>
          </a:p>
        </p:txBody>
      </p:sp>
      <p:sp>
        <p:nvSpPr>
          <p:cNvPr id="31" name="Rectangle 30">
            <a:extLst>
              <a:ext uri="{FF2B5EF4-FFF2-40B4-BE49-F238E27FC236}">
                <a16:creationId xmlns:a16="http://schemas.microsoft.com/office/drawing/2014/main" id="{E1EAEB6D-60FF-455D-B8CC-2AC963CE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94122"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5" name="Picture 4" descr="Logo&#10;&#10;Description automatically generated with medium confidence">
            <a:extLst>
              <a:ext uri="{FF2B5EF4-FFF2-40B4-BE49-F238E27FC236}">
                <a16:creationId xmlns:a16="http://schemas.microsoft.com/office/drawing/2014/main" id="{00BEBD49-FE45-A5E6-2696-A420A29AC5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32" y="-271872"/>
            <a:ext cx="4934494" cy="3700872"/>
          </a:xfrm>
          <a:prstGeom prst="rect">
            <a:avLst/>
          </a:prstGeom>
        </p:spPr>
      </p:pic>
      <p:sp>
        <p:nvSpPr>
          <p:cNvPr id="6" name="TextBox 5">
            <a:extLst>
              <a:ext uri="{FF2B5EF4-FFF2-40B4-BE49-F238E27FC236}">
                <a16:creationId xmlns:a16="http://schemas.microsoft.com/office/drawing/2014/main" id="{F8B7D3EC-90FE-2AA0-E79B-0A264C5E1E1C}"/>
              </a:ext>
            </a:extLst>
          </p:cNvPr>
          <p:cNvSpPr txBox="1"/>
          <p:nvPr/>
        </p:nvSpPr>
        <p:spPr>
          <a:xfrm>
            <a:off x="315861" y="3276600"/>
            <a:ext cx="3962400" cy="2957092"/>
          </a:xfrm>
          <a:prstGeom prst="rect">
            <a:avLst/>
          </a:prstGeom>
          <a:noFill/>
        </p:spPr>
        <p:txBody>
          <a:bodyPr wrap="square" rtlCol="0">
            <a:spAutoFit/>
          </a:bodyPr>
          <a:lstStyle/>
          <a:p>
            <a:pPr algn="ctr">
              <a:lnSpc>
                <a:spcPct val="150000"/>
              </a:lnSpc>
            </a:pPr>
            <a:r>
              <a:rPr lang="en-US" b="1" u="sng" spc="300" dirty="0">
                <a:latin typeface="Abadi" panose="020B0604020104020204" pitchFamily="34" charset="0"/>
              </a:rPr>
              <a:t>PEARLS</a:t>
            </a:r>
            <a:r>
              <a:rPr lang="en-US" spc="300" dirty="0">
                <a:latin typeface="Abadi" panose="020B0604020104020204" pitchFamily="34" charset="0"/>
              </a:rPr>
              <a:t> of Wisdom</a:t>
            </a:r>
          </a:p>
          <a:p>
            <a:pPr>
              <a:lnSpc>
                <a:spcPct val="150000"/>
              </a:lnSpc>
            </a:pPr>
            <a:r>
              <a:rPr lang="en-US" b="1" spc="300" dirty="0">
                <a:latin typeface="Abadi" panose="020B0604020104020204" pitchFamily="34" charset="0"/>
              </a:rPr>
              <a:t>P</a:t>
            </a:r>
            <a:r>
              <a:rPr lang="en-US" spc="300" dirty="0">
                <a:latin typeface="Abadi" panose="020B0604020104020204" pitchFamily="34" charset="0"/>
              </a:rPr>
              <a:t>ersistence</a:t>
            </a:r>
          </a:p>
          <a:p>
            <a:pPr>
              <a:lnSpc>
                <a:spcPct val="150000"/>
              </a:lnSpc>
            </a:pPr>
            <a:r>
              <a:rPr lang="en-US" b="1" spc="300" dirty="0">
                <a:latin typeface="Abadi" panose="020B0604020104020204" pitchFamily="34" charset="0"/>
              </a:rPr>
              <a:t>E</a:t>
            </a:r>
            <a:r>
              <a:rPr lang="en-US" spc="300" dirty="0">
                <a:latin typeface="Abadi" panose="020B0604020104020204" pitchFamily="34" charset="0"/>
              </a:rPr>
              <a:t>nergy</a:t>
            </a:r>
          </a:p>
          <a:p>
            <a:pPr>
              <a:lnSpc>
                <a:spcPct val="150000"/>
              </a:lnSpc>
            </a:pPr>
            <a:r>
              <a:rPr lang="en-US" b="1" spc="300" dirty="0">
                <a:latin typeface="Abadi" panose="020B0604020104020204" pitchFamily="34" charset="0"/>
              </a:rPr>
              <a:t>A</a:t>
            </a:r>
            <a:r>
              <a:rPr lang="en-US" spc="300" dirty="0">
                <a:latin typeface="Abadi" panose="020B0604020104020204" pitchFamily="34" charset="0"/>
              </a:rPr>
              <a:t>mbition</a:t>
            </a:r>
          </a:p>
          <a:p>
            <a:pPr>
              <a:lnSpc>
                <a:spcPct val="150000"/>
              </a:lnSpc>
            </a:pPr>
            <a:r>
              <a:rPr lang="en-US" b="1" spc="300" dirty="0">
                <a:latin typeface="Abadi" panose="020B0604020104020204" pitchFamily="34" charset="0"/>
              </a:rPr>
              <a:t>R</a:t>
            </a:r>
            <a:r>
              <a:rPr lang="en-US" spc="300" dirty="0">
                <a:latin typeface="Abadi" panose="020B0604020104020204" pitchFamily="34" charset="0"/>
              </a:rPr>
              <a:t>esilience</a:t>
            </a:r>
          </a:p>
          <a:p>
            <a:pPr>
              <a:lnSpc>
                <a:spcPct val="150000"/>
              </a:lnSpc>
            </a:pPr>
            <a:r>
              <a:rPr lang="en-US" b="1" spc="300" dirty="0">
                <a:latin typeface="Abadi" panose="020B0604020104020204" pitchFamily="34" charset="0"/>
              </a:rPr>
              <a:t>L</a:t>
            </a:r>
            <a:r>
              <a:rPr lang="en-US" spc="300" dirty="0">
                <a:latin typeface="Abadi" panose="020B0604020104020204" pitchFamily="34" charset="0"/>
              </a:rPr>
              <a:t>ongevity</a:t>
            </a:r>
          </a:p>
          <a:p>
            <a:pPr>
              <a:lnSpc>
                <a:spcPct val="150000"/>
              </a:lnSpc>
            </a:pPr>
            <a:r>
              <a:rPr lang="en-US" b="1" spc="300" dirty="0">
                <a:latin typeface="Abadi" panose="020B0604020104020204" pitchFamily="34" charset="0"/>
              </a:rPr>
              <a:t>S</a:t>
            </a:r>
            <a:r>
              <a:rPr lang="en-US" spc="300" dirty="0">
                <a:latin typeface="Abadi" panose="020B0604020104020204" pitchFamily="34" charset="0"/>
              </a:rPr>
              <a:t>ustainability</a:t>
            </a:r>
          </a:p>
        </p:txBody>
      </p:sp>
    </p:spTree>
    <p:extLst>
      <p:ext uri="{BB962C8B-B14F-4D97-AF65-F5344CB8AC3E}">
        <p14:creationId xmlns:p14="http://schemas.microsoft.com/office/powerpoint/2010/main" val="23589465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6146"/>
            <a:ext cx="7696200" cy="1821305"/>
          </a:xfrm>
        </p:spPr>
        <p:txBody>
          <a:bodyPr>
            <a:noAutofit/>
          </a:bodyPr>
          <a:lstStyle/>
          <a:p>
            <a:pPr algn="ctr"/>
            <a:r>
              <a:rPr lang="en-US" dirty="0">
                <a:effectLst>
                  <a:outerShdw blurRad="38100" dist="38100" dir="2700000" algn="tl">
                    <a:srgbClr val="000000">
                      <a:alpha val="43137"/>
                    </a:srgbClr>
                  </a:outerShdw>
                </a:effectLst>
              </a:rPr>
              <a:t>Thank you to the committee</a:t>
            </a:r>
            <a:endParaRPr lang="en-US" sz="4400"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CB0003F0-322A-6F31-C822-FD082B4B23FE}"/>
              </a:ext>
            </a:extLst>
          </p:cNvPr>
          <p:cNvSpPr txBox="1"/>
          <p:nvPr/>
        </p:nvSpPr>
        <p:spPr>
          <a:xfrm>
            <a:off x="533400" y="1794331"/>
            <a:ext cx="8153400" cy="5139869"/>
          </a:xfrm>
          <a:prstGeom prst="rect">
            <a:avLst/>
          </a:prstGeom>
          <a:noFill/>
        </p:spPr>
        <p:txBody>
          <a:bodyPr wrap="square" rtlCol="0">
            <a:spAutoFit/>
          </a:bodyPr>
          <a:lstStyle/>
          <a:p>
            <a:pPr algn="ctr">
              <a:lnSpc>
                <a:spcPct val="150000"/>
              </a:lnSpc>
            </a:pPr>
            <a:r>
              <a:rPr lang="en-US" sz="1600" b="1" u="sng" dirty="0"/>
              <a:t>NPC Executive Director Representatives:</a:t>
            </a:r>
          </a:p>
          <a:p>
            <a:pPr marL="285750" indent="-285750" algn="ctr">
              <a:lnSpc>
                <a:spcPct val="150000"/>
              </a:lnSpc>
              <a:buFont typeface="Arial" panose="020B0604020202020204" pitchFamily="34" charset="0"/>
              <a:buChar char="•"/>
            </a:pPr>
            <a:r>
              <a:rPr lang="en-US" sz="1600" b="1" dirty="0"/>
              <a:t>Danielle Fleumer – Seattle, WA</a:t>
            </a:r>
          </a:p>
          <a:p>
            <a:pPr marL="285750" indent="-285750" algn="ctr">
              <a:lnSpc>
                <a:spcPct val="150000"/>
              </a:lnSpc>
              <a:buFont typeface="Arial" panose="020B0604020202020204" pitchFamily="34" charset="0"/>
              <a:buChar char="•"/>
            </a:pPr>
            <a:r>
              <a:rPr lang="en-US" sz="1600" dirty="0"/>
              <a:t>Waqar Malik – Milwaukee, WI</a:t>
            </a:r>
          </a:p>
          <a:p>
            <a:pPr marL="285750" indent="-285750" algn="ctr">
              <a:lnSpc>
                <a:spcPct val="150000"/>
              </a:lnSpc>
              <a:buFont typeface="Arial" panose="020B0604020202020204" pitchFamily="34" charset="0"/>
              <a:buChar char="•"/>
            </a:pPr>
            <a:r>
              <a:rPr lang="en-US" sz="1600" dirty="0"/>
              <a:t>Felix Oliver – Washington, DC</a:t>
            </a:r>
          </a:p>
          <a:p>
            <a:pPr marL="285750" indent="-285750" algn="ctr">
              <a:lnSpc>
                <a:spcPct val="150000"/>
              </a:lnSpc>
              <a:buFont typeface="Arial" panose="020B0604020202020204" pitchFamily="34" charset="0"/>
              <a:buChar char="•"/>
            </a:pPr>
            <a:r>
              <a:rPr lang="en-US" sz="1600" dirty="0"/>
              <a:t>Angie Smith – Gainesville, FL</a:t>
            </a:r>
          </a:p>
          <a:p>
            <a:pPr marL="285750" indent="-285750" algn="ctr">
              <a:lnSpc>
                <a:spcPct val="150000"/>
              </a:lnSpc>
              <a:buFont typeface="Arial" panose="020B0604020202020204" pitchFamily="34" charset="0"/>
              <a:buChar char="•"/>
            </a:pPr>
            <a:r>
              <a:rPr lang="en-US" sz="1600" dirty="0"/>
              <a:t>Katrina Washburn – Miami, FL</a:t>
            </a:r>
          </a:p>
          <a:p>
            <a:pPr marL="285750" indent="-285750" algn="ctr">
              <a:lnSpc>
                <a:spcPct val="150000"/>
              </a:lnSpc>
              <a:buFont typeface="Arial" panose="020B0604020202020204" pitchFamily="34" charset="0"/>
              <a:buChar char="•"/>
            </a:pPr>
            <a:r>
              <a:rPr lang="en-US" sz="1600" dirty="0"/>
              <a:t>Cary Zink – Baltimore, MD</a:t>
            </a:r>
          </a:p>
          <a:p>
            <a:pPr algn="ctr">
              <a:lnSpc>
                <a:spcPct val="150000"/>
              </a:lnSpc>
            </a:pPr>
            <a:endParaRPr lang="en-US" sz="1600" dirty="0"/>
          </a:p>
          <a:p>
            <a:pPr algn="ctr">
              <a:lnSpc>
                <a:spcPct val="150000"/>
              </a:lnSpc>
            </a:pPr>
            <a:r>
              <a:rPr lang="en-US" sz="1600" b="1" u="sng" dirty="0"/>
              <a:t>VA ACOS-R Representative:</a:t>
            </a:r>
          </a:p>
          <a:p>
            <a:pPr marL="285750" indent="-285750" algn="ctr">
              <a:lnSpc>
                <a:spcPct val="150000"/>
              </a:lnSpc>
              <a:buFont typeface="Arial" panose="020B0604020202020204" pitchFamily="34" charset="0"/>
              <a:buChar char="•"/>
            </a:pPr>
            <a:r>
              <a:rPr lang="en-US" sz="1600" dirty="0"/>
              <a:t>Gery Schulteis  - San Diego, CA</a:t>
            </a:r>
          </a:p>
          <a:p>
            <a:pPr algn="ctr">
              <a:lnSpc>
                <a:spcPct val="150000"/>
              </a:lnSpc>
            </a:pPr>
            <a:endParaRPr lang="en-US" sz="1600" dirty="0"/>
          </a:p>
          <a:p>
            <a:pPr algn="ctr">
              <a:lnSpc>
                <a:spcPct val="150000"/>
              </a:lnSpc>
            </a:pPr>
            <a:r>
              <a:rPr lang="en-US" sz="1600" b="1" u="sng" dirty="0"/>
              <a:t>NPC Board Member Representative:</a:t>
            </a:r>
          </a:p>
          <a:p>
            <a:pPr marL="285750" indent="-285750" algn="ctr">
              <a:lnSpc>
                <a:spcPct val="150000"/>
              </a:lnSpc>
              <a:buFont typeface="Arial" panose="020B0604020202020204" pitchFamily="34" charset="0"/>
              <a:buChar char="•"/>
            </a:pPr>
            <a:r>
              <a:rPr lang="en-US" sz="1600" dirty="0"/>
              <a:t>David Sykes – Bedford, MA</a:t>
            </a:r>
          </a:p>
          <a:p>
            <a:endParaRPr lang="en-US" sz="1600" dirty="0"/>
          </a:p>
        </p:txBody>
      </p:sp>
    </p:spTree>
    <p:extLst>
      <p:ext uri="{BB962C8B-B14F-4D97-AF65-F5344CB8AC3E}">
        <p14:creationId xmlns:p14="http://schemas.microsoft.com/office/powerpoint/2010/main" val="4172175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6146"/>
            <a:ext cx="7696200" cy="1821305"/>
          </a:xfrm>
        </p:spPr>
        <p:txBody>
          <a:bodyPr>
            <a:noAutofit/>
          </a:bodyPr>
          <a:lstStyle/>
          <a:p>
            <a:pPr algn="ctr"/>
            <a:r>
              <a:rPr lang="en-US" dirty="0">
                <a:effectLst>
                  <a:outerShdw blurRad="38100" dist="38100" dir="2700000" algn="tl">
                    <a:srgbClr val="000000">
                      <a:alpha val="43137"/>
                    </a:srgbClr>
                  </a:outerShdw>
                </a:effectLst>
              </a:rPr>
              <a:t>What to expect</a:t>
            </a:r>
            <a:endParaRPr lang="en-US" sz="4400"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CB0003F0-322A-6F31-C822-FD082B4B23FE}"/>
              </a:ext>
            </a:extLst>
          </p:cNvPr>
          <p:cNvSpPr txBox="1"/>
          <p:nvPr/>
        </p:nvSpPr>
        <p:spPr>
          <a:xfrm>
            <a:off x="533400" y="1841242"/>
            <a:ext cx="8153400" cy="5016758"/>
          </a:xfrm>
          <a:prstGeom prst="rect">
            <a:avLst/>
          </a:prstGeom>
          <a:noFill/>
        </p:spPr>
        <p:txBody>
          <a:bodyPr wrap="square" rtlCol="0">
            <a:spAutoFit/>
          </a:bodyPr>
          <a:lstStyle/>
          <a:p>
            <a:r>
              <a:rPr lang="en-US" sz="1600" b="1" u="sng" dirty="0"/>
              <a:t>IN GENERAL:</a:t>
            </a:r>
          </a:p>
          <a:p>
            <a:pPr marL="285750" indent="-285750">
              <a:buFont typeface="Arial" panose="020B0604020202020204" pitchFamily="34" charset="0"/>
              <a:buChar char="•"/>
            </a:pPr>
            <a:r>
              <a:rPr lang="en-US" sz="1600" dirty="0"/>
              <a:t>Download the NAVREF Companion App</a:t>
            </a:r>
          </a:p>
          <a:p>
            <a:pPr marL="285750" indent="-285750">
              <a:buFont typeface="Arial" panose="020B0604020202020204" pitchFamily="34" charset="0"/>
              <a:buChar char="•"/>
            </a:pPr>
            <a:r>
              <a:rPr lang="en-US" sz="1600" dirty="0"/>
              <a:t>Food for days</a:t>
            </a:r>
          </a:p>
          <a:p>
            <a:pPr marL="285750" indent="-285750">
              <a:buFont typeface="Arial" panose="020B0604020202020204" pitchFamily="34" charset="0"/>
              <a:buChar char="•"/>
            </a:pPr>
            <a:r>
              <a:rPr lang="en-US" sz="1600" dirty="0"/>
              <a:t>OPEN Sessions for both ACOS and NPCs</a:t>
            </a:r>
          </a:p>
          <a:p>
            <a:pPr marL="285750" indent="-285750">
              <a:buFont typeface="Arial" panose="020B0604020202020204" pitchFamily="34" charset="0"/>
              <a:buChar char="•"/>
            </a:pPr>
            <a:r>
              <a:rPr lang="en-US" sz="1600" dirty="0"/>
              <a:t>Breakfast with the Industry Partners on Monday and Tuesday</a:t>
            </a:r>
          </a:p>
          <a:p>
            <a:r>
              <a:rPr lang="en-US" sz="1600" b="1" u="sng" dirty="0"/>
              <a:t>On Sunday:</a:t>
            </a:r>
          </a:p>
          <a:p>
            <a:pPr marL="285750" indent="-285750">
              <a:buFont typeface="Arial" panose="020B0604020202020204" pitchFamily="34" charset="0"/>
              <a:buChar char="•"/>
            </a:pPr>
            <a:r>
              <a:rPr lang="en-US" sz="1600" dirty="0"/>
              <a:t>Pearl Lounge</a:t>
            </a:r>
          </a:p>
          <a:p>
            <a:pPr marL="742950" lvl="1" indent="-285750">
              <a:buFont typeface="Arial" panose="020B0604020202020204" pitchFamily="34" charset="0"/>
              <a:buChar char="•"/>
            </a:pPr>
            <a:r>
              <a:rPr lang="en-US" sz="1600" dirty="0"/>
              <a:t>Photobooth for the memories</a:t>
            </a:r>
          </a:p>
          <a:p>
            <a:pPr marL="742950" lvl="1" indent="-285750">
              <a:buFont typeface="Arial" panose="020B0604020202020204" pitchFamily="34" charset="0"/>
              <a:buChar char="•"/>
            </a:pPr>
            <a:r>
              <a:rPr lang="en-US" sz="1600" dirty="0"/>
              <a:t>Special Guests</a:t>
            </a:r>
          </a:p>
          <a:p>
            <a:r>
              <a:rPr lang="en-US" sz="1600" b="1" u="sng" dirty="0"/>
              <a:t>On Monday:</a:t>
            </a:r>
          </a:p>
          <a:p>
            <a:pPr marL="285750" indent="-285750">
              <a:buFont typeface="Arial" panose="020B0604020202020204" pitchFamily="34" charset="0"/>
              <a:buChar char="•"/>
            </a:pPr>
            <a:r>
              <a:rPr lang="en-US" sz="1600" dirty="0"/>
              <a:t>Keynote: Dr. Linda Singh</a:t>
            </a:r>
          </a:p>
          <a:p>
            <a:pPr marL="285750" indent="-285750">
              <a:buFont typeface="Arial" panose="020B0604020202020204" pitchFamily="34" charset="0"/>
              <a:buChar char="•"/>
            </a:pPr>
            <a:r>
              <a:rPr lang="en-US" sz="1600" dirty="0"/>
              <a:t>7</a:t>
            </a:r>
            <a:r>
              <a:rPr lang="en-US" sz="1600" baseline="30000" dirty="0"/>
              <a:t>th</a:t>
            </a:r>
            <a:r>
              <a:rPr lang="en-US" sz="1600" dirty="0"/>
              <a:t> Annual Awards Dinner – A celebration of excellence and anniversary celebration</a:t>
            </a:r>
          </a:p>
          <a:p>
            <a:r>
              <a:rPr lang="en-US" sz="1600" b="1" u="sng" dirty="0"/>
              <a:t>On Tuesday:</a:t>
            </a:r>
          </a:p>
          <a:p>
            <a:pPr marL="285750" indent="-285750">
              <a:buFont typeface="Arial" panose="020B0604020202020204" pitchFamily="34" charset="0"/>
              <a:buChar char="•"/>
            </a:pPr>
            <a:r>
              <a:rPr lang="en-US" sz="1600" dirty="0"/>
              <a:t>Breakfast with the STAR Attorneys</a:t>
            </a:r>
          </a:p>
          <a:p>
            <a:pPr marL="285750" indent="-285750">
              <a:buFont typeface="Arial" panose="020B0604020202020204" pitchFamily="34" charset="0"/>
              <a:buChar char="•"/>
            </a:pPr>
            <a:r>
              <a:rPr lang="en-US" sz="1600" dirty="0"/>
              <a:t>ACOS – 209 Luncheon</a:t>
            </a:r>
          </a:p>
          <a:p>
            <a:pPr marL="285750" indent="-285750">
              <a:buFont typeface="Arial" panose="020B0604020202020204" pitchFamily="34" charset="0"/>
              <a:buChar char="•"/>
            </a:pPr>
            <a:r>
              <a:rPr lang="en-US" sz="1600" dirty="0"/>
              <a:t>2023 Conference Committee Exploratory Luncheon</a:t>
            </a:r>
          </a:p>
          <a:p>
            <a:r>
              <a:rPr lang="en-US" sz="1600" b="1" u="sng" dirty="0"/>
              <a:t>On Wednesday:</a:t>
            </a:r>
          </a:p>
          <a:p>
            <a:pPr marL="285750" indent="-285750">
              <a:buFont typeface="Arial" panose="020B0604020202020204" pitchFamily="34" charset="0"/>
              <a:buChar char="•"/>
            </a:pPr>
            <a:r>
              <a:rPr lang="en-US" sz="1600" dirty="0"/>
              <a:t>Mindful Yoga Session</a:t>
            </a:r>
          </a:p>
          <a:p>
            <a:pPr marL="285750" indent="-285750">
              <a:buFont typeface="Arial" panose="020B0604020202020204" pitchFamily="34" charset="0"/>
              <a:buChar char="•"/>
            </a:pPr>
            <a:r>
              <a:rPr lang="en-US" sz="1600" dirty="0"/>
              <a:t>Farewell Brunch</a:t>
            </a:r>
          </a:p>
          <a:p>
            <a:pPr marL="285750" indent="-285750">
              <a:buFont typeface="Arial" panose="020B0604020202020204" pitchFamily="34" charset="0"/>
              <a:buChar char="•"/>
            </a:pPr>
            <a:r>
              <a:rPr lang="en-US" sz="1600" dirty="0" err="1"/>
              <a:t>NAVocacy</a:t>
            </a:r>
            <a:r>
              <a:rPr lang="en-US" sz="1600" dirty="0"/>
              <a:t> Day Vs. IPC Roundtable Meeting </a:t>
            </a:r>
          </a:p>
        </p:txBody>
      </p:sp>
    </p:spTree>
    <p:extLst>
      <p:ext uri="{BB962C8B-B14F-4D97-AF65-F5344CB8AC3E}">
        <p14:creationId xmlns:p14="http://schemas.microsoft.com/office/powerpoint/2010/main" val="3233917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lang="en-US" sz="6600" dirty="0">
                <a:effectLst>
                  <a:outerShdw blurRad="38100" dist="38100" dir="2700000" algn="tl">
                    <a:srgbClr val="000000">
                      <a:alpha val="43137"/>
                    </a:srgbClr>
                  </a:outerShdw>
                </a:effectLst>
              </a:rPr>
              <a:t>Agenda</a:t>
            </a:r>
          </a:p>
        </p:txBody>
      </p:sp>
      <p:sp>
        <p:nvSpPr>
          <p:cNvPr id="10242" name="Rectangle 3"/>
          <p:cNvSpPr>
            <a:spLocks noGrp="1" noChangeArrowheads="1"/>
          </p:cNvSpPr>
          <p:nvPr>
            <p:ph idx="1"/>
          </p:nvPr>
        </p:nvSpPr>
        <p:spPr>
          <a:xfrm>
            <a:off x="533400" y="2188187"/>
            <a:ext cx="7924799" cy="3450613"/>
          </a:xfrm>
        </p:spPr>
        <p:txBody>
          <a:bodyPr>
            <a:noAutofit/>
          </a:bodyPr>
          <a:lstStyle/>
          <a:p>
            <a:pPr eaLnBrk="1" hangingPunct="1">
              <a:spcBef>
                <a:spcPts val="480"/>
              </a:spcBef>
            </a:pPr>
            <a:r>
              <a:rPr lang="en-US" sz="3200" b="1" dirty="0"/>
              <a:t>Board Elections</a:t>
            </a:r>
            <a:endParaRPr lang="en-US" sz="3200" dirty="0"/>
          </a:p>
          <a:p>
            <a:pPr eaLnBrk="1" hangingPunct="1">
              <a:spcBef>
                <a:spcPts val="480"/>
              </a:spcBef>
            </a:pPr>
            <a:r>
              <a:rPr lang="en-US" sz="3200" b="1" dirty="0"/>
              <a:t>Treasurer’s Report</a:t>
            </a:r>
            <a:endParaRPr lang="en-US" sz="3200" dirty="0"/>
          </a:p>
          <a:p>
            <a:pPr eaLnBrk="1" hangingPunct="1">
              <a:spcBef>
                <a:spcPts val="480"/>
              </a:spcBef>
            </a:pPr>
            <a:r>
              <a:rPr lang="en-US" sz="3200" b="1" dirty="0"/>
              <a:t>Chair &amp; CEO Report</a:t>
            </a:r>
          </a:p>
          <a:p>
            <a:pPr eaLnBrk="1" hangingPunct="1">
              <a:spcBef>
                <a:spcPts val="480"/>
              </a:spcBef>
            </a:pPr>
            <a:r>
              <a:rPr lang="en-US" sz="3200" b="1" dirty="0"/>
              <a:t>Conference Info</a:t>
            </a:r>
            <a:endParaRPr lang="en-US" sz="3200" dirty="0"/>
          </a:p>
          <a:p>
            <a:pPr algn="ctr" eaLnBrk="1" hangingPunct="1">
              <a:lnSpc>
                <a:spcPct val="80000"/>
              </a:lnSpc>
              <a:buFont typeface="Wingdings" pitchFamily="2" charset="2"/>
              <a:buNone/>
            </a:pPr>
            <a:endParaRPr lang="en-US" sz="2400" dirty="0"/>
          </a:p>
        </p:txBody>
      </p:sp>
    </p:spTree>
    <p:extLst>
      <p:ext uri="{BB962C8B-B14F-4D97-AF65-F5344CB8AC3E}">
        <p14:creationId xmlns:p14="http://schemas.microsoft.com/office/powerpoint/2010/main" val="3174690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6146"/>
            <a:ext cx="7696200" cy="1821305"/>
          </a:xfrm>
        </p:spPr>
        <p:txBody>
          <a:bodyPr>
            <a:noAutofit/>
          </a:bodyPr>
          <a:lstStyle/>
          <a:p>
            <a:pPr algn="ctr"/>
            <a:r>
              <a:rPr lang="en-US" dirty="0">
                <a:effectLst>
                  <a:outerShdw blurRad="38100" dist="38100" dir="2700000" algn="tl">
                    <a:srgbClr val="000000">
                      <a:alpha val="43137"/>
                    </a:srgbClr>
                  </a:outerShdw>
                </a:effectLst>
              </a:rPr>
              <a:t>Make your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experience a success</a:t>
            </a:r>
            <a:endParaRPr lang="en-US" sz="4400" dirty="0">
              <a:effectLst>
                <a:outerShdw blurRad="38100" dist="38100" dir="2700000" algn="tl">
                  <a:srgbClr val="000000">
                    <a:alpha val="43137"/>
                  </a:srgbClr>
                </a:outerShdw>
              </a:effectLst>
            </a:endParaRPr>
          </a:p>
        </p:txBody>
      </p:sp>
      <p:sp>
        <p:nvSpPr>
          <p:cNvPr id="5" name="Content Placeholder 4">
            <a:extLst>
              <a:ext uri="{FF2B5EF4-FFF2-40B4-BE49-F238E27FC236}">
                <a16:creationId xmlns:a16="http://schemas.microsoft.com/office/drawing/2014/main" id="{171D9A11-2AAC-2CA1-A1B9-866FFFEEB81F}"/>
              </a:ext>
            </a:extLst>
          </p:cNvPr>
          <p:cNvSpPr>
            <a:spLocks noGrp="1"/>
          </p:cNvSpPr>
          <p:nvPr>
            <p:ph sz="half" idx="1"/>
          </p:nvPr>
        </p:nvSpPr>
        <p:spPr>
          <a:xfrm>
            <a:off x="457200" y="2011680"/>
            <a:ext cx="8229599" cy="4617720"/>
          </a:xfrm>
        </p:spPr>
        <p:txBody>
          <a:bodyPr>
            <a:normAutofit/>
          </a:bodyPr>
          <a:lstStyle/>
          <a:p>
            <a:pPr algn="ctr"/>
            <a:r>
              <a:rPr lang="en-US" sz="4000" b="1" dirty="0"/>
              <a:t>DOWNLOAD THE NAVREF APP</a:t>
            </a:r>
          </a:p>
          <a:p>
            <a:pPr algn="ctr"/>
            <a:r>
              <a:rPr lang="en-US" sz="4000" dirty="0"/>
              <a:t>ENGAGE EVERYONE</a:t>
            </a:r>
          </a:p>
          <a:p>
            <a:pPr algn="ctr"/>
            <a:r>
              <a:rPr lang="en-US" sz="4000" dirty="0"/>
              <a:t>THE BLANKET IS YOUR FRIEND</a:t>
            </a:r>
          </a:p>
          <a:p>
            <a:pPr algn="ctr"/>
            <a:r>
              <a:rPr lang="en-US" sz="4000" dirty="0"/>
              <a:t>STAY FLEXIBLE AND OPEN MINDED</a:t>
            </a:r>
          </a:p>
        </p:txBody>
      </p:sp>
    </p:spTree>
    <p:extLst>
      <p:ext uri="{BB962C8B-B14F-4D97-AF65-F5344CB8AC3E}">
        <p14:creationId xmlns:p14="http://schemas.microsoft.com/office/powerpoint/2010/main" val="3425419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059012"/>
            <a:ext cx="9141714"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5268" y="0"/>
            <a:ext cx="34887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13" y="2054942"/>
            <a:ext cx="3493087"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5899354" y="2194560"/>
            <a:ext cx="3001297" cy="1739347"/>
          </a:xfrm>
        </p:spPr>
        <p:txBody>
          <a:bodyPr vert="horz" lIns="91440" tIns="45720" rIns="91440" bIns="45720" rtlCol="0" anchor="ctr">
            <a:normAutofit/>
          </a:bodyPr>
          <a:lstStyle/>
          <a:p>
            <a:pPr algn="ctr">
              <a:lnSpc>
                <a:spcPct val="80000"/>
              </a:lnSpc>
            </a:pPr>
            <a:r>
              <a:rPr lang="en-US" sz="3600" spc="150" dirty="0">
                <a:solidFill>
                  <a:schemeClr val="tx2"/>
                </a:solidFill>
                <a:effectLst>
                  <a:outerShdw blurRad="38100" dist="38100" dir="2700000" algn="tl">
                    <a:srgbClr val="000000">
                      <a:alpha val="43137"/>
                    </a:srgbClr>
                  </a:outerShdw>
                </a:effectLst>
              </a:rPr>
              <a:t>Download the app</a:t>
            </a:r>
            <a:br>
              <a:rPr lang="en-US" sz="3600" spc="150" dirty="0">
                <a:solidFill>
                  <a:schemeClr val="tx2"/>
                </a:solidFill>
                <a:effectLst>
                  <a:outerShdw blurRad="38100" dist="38100" dir="2700000" algn="tl">
                    <a:srgbClr val="000000">
                      <a:alpha val="43137"/>
                    </a:srgbClr>
                  </a:outerShdw>
                </a:effectLst>
              </a:rPr>
            </a:br>
            <a:r>
              <a:rPr lang="en-US" sz="3600" spc="150" dirty="0">
                <a:solidFill>
                  <a:schemeClr val="tx2"/>
                </a:solidFill>
                <a:effectLst>
                  <a:outerShdw blurRad="38100" dist="38100" dir="2700000" algn="tl">
                    <a:srgbClr val="000000">
                      <a:alpha val="43137"/>
                    </a:srgbClr>
                  </a:outerShdw>
                </a:effectLst>
              </a:rPr>
              <a:t>[android]</a:t>
            </a:r>
          </a:p>
        </p:txBody>
      </p:sp>
      <p:sp>
        <p:nvSpPr>
          <p:cNvPr id="34" name="Rectangle 33">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526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3" name="Picture 2" descr="Qr code&#10;&#10;Description automatically generated">
            <a:extLst>
              <a:ext uri="{FF2B5EF4-FFF2-40B4-BE49-F238E27FC236}">
                <a16:creationId xmlns:a16="http://schemas.microsoft.com/office/drawing/2014/main" id="{160C04FF-EED1-3664-411D-8040BEF91C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706" y="1058526"/>
            <a:ext cx="4699501" cy="4699501"/>
          </a:xfrm>
          <a:prstGeom prst="rect">
            <a:avLst/>
          </a:prstGeom>
        </p:spPr>
      </p:pic>
    </p:spTree>
    <p:extLst>
      <p:ext uri="{BB962C8B-B14F-4D97-AF65-F5344CB8AC3E}">
        <p14:creationId xmlns:p14="http://schemas.microsoft.com/office/powerpoint/2010/main" val="3919559844"/>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059012"/>
            <a:ext cx="9141714"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13">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5268" y="0"/>
            <a:ext cx="34887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13" y="2054942"/>
            <a:ext cx="3493087"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5899354" y="2194560"/>
            <a:ext cx="3001297" cy="1739347"/>
          </a:xfrm>
        </p:spPr>
        <p:txBody>
          <a:bodyPr vert="horz" lIns="91440" tIns="45720" rIns="91440" bIns="45720" rtlCol="0" anchor="ctr">
            <a:normAutofit/>
          </a:bodyPr>
          <a:lstStyle/>
          <a:p>
            <a:pPr algn="ctr">
              <a:lnSpc>
                <a:spcPct val="80000"/>
              </a:lnSpc>
            </a:pPr>
            <a:r>
              <a:rPr lang="en-US" sz="3600" spc="150" dirty="0">
                <a:solidFill>
                  <a:schemeClr val="tx2"/>
                </a:solidFill>
                <a:effectLst>
                  <a:outerShdw blurRad="38100" dist="38100" dir="2700000" algn="tl">
                    <a:srgbClr val="000000">
                      <a:alpha val="43137"/>
                    </a:srgbClr>
                  </a:outerShdw>
                </a:effectLst>
              </a:rPr>
              <a:t>Download the app</a:t>
            </a:r>
            <a:br>
              <a:rPr lang="en-US" sz="3600" spc="150" dirty="0">
                <a:solidFill>
                  <a:schemeClr val="tx2"/>
                </a:solidFill>
                <a:effectLst>
                  <a:outerShdw blurRad="38100" dist="38100" dir="2700000" algn="tl">
                    <a:srgbClr val="000000">
                      <a:alpha val="43137"/>
                    </a:srgbClr>
                  </a:outerShdw>
                </a:effectLst>
              </a:rPr>
            </a:br>
            <a:r>
              <a:rPr lang="en-US" sz="3600" spc="150" dirty="0">
                <a:solidFill>
                  <a:schemeClr val="tx2"/>
                </a:solidFill>
                <a:effectLst>
                  <a:outerShdw blurRad="38100" dist="38100" dir="2700000" algn="tl">
                    <a:srgbClr val="000000">
                      <a:alpha val="43137"/>
                    </a:srgbClr>
                  </a:outerShdw>
                </a:effectLst>
              </a:rPr>
              <a:t>[Apple]</a:t>
            </a:r>
          </a:p>
        </p:txBody>
      </p:sp>
      <p:sp>
        <p:nvSpPr>
          <p:cNvPr id="23" name="Rectangle 17">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526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7" name="Picture 6" descr="Qr code&#10;&#10;Description automatically generated">
            <a:extLst>
              <a:ext uri="{FF2B5EF4-FFF2-40B4-BE49-F238E27FC236}">
                <a16:creationId xmlns:a16="http://schemas.microsoft.com/office/drawing/2014/main" id="{FC35538E-AD36-50E2-A9CB-3D02FA5D81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706" y="1058526"/>
            <a:ext cx="4699501" cy="4699501"/>
          </a:xfrm>
          <a:prstGeom prst="rect">
            <a:avLst/>
          </a:prstGeom>
        </p:spPr>
      </p:pic>
    </p:spTree>
    <p:extLst>
      <p:ext uri="{BB962C8B-B14F-4D97-AF65-F5344CB8AC3E}">
        <p14:creationId xmlns:p14="http://schemas.microsoft.com/office/powerpoint/2010/main" val="163197551"/>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6146"/>
            <a:ext cx="7696200" cy="1821305"/>
          </a:xfrm>
        </p:spPr>
        <p:txBody>
          <a:bodyPr>
            <a:noAutofit/>
          </a:bodyPr>
          <a:lstStyle/>
          <a:p>
            <a:pPr algn="ctr"/>
            <a:r>
              <a:rPr lang="en-US" dirty="0">
                <a:effectLst>
                  <a:outerShdw blurRad="38100" dist="38100" dir="2700000" algn="tl">
                    <a:srgbClr val="000000">
                      <a:alpha val="43137"/>
                    </a:srgbClr>
                  </a:outerShdw>
                </a:effectLst>
              </a:rPr>
              <a:t>welcome to the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Industry partners</a:t>
            </a:r>
            <a:endParaRPr lang="en-US" sz="4400" dirty="0">
              <a:effectLst>
                <a:outerShdw blurRad="38100" dist="38100" dir="2700000" algn="tl">
                  <a:srgbClr val="000000">
                    <a:alpha val="43137"/>
                  </a:srgbClr>
                </a:outerShdw>
              </a:effectLst>
            </a:endParaRPr>
          </a:p>
        </p:txBody>
      </p:sp>
      <p:sp>
        <p:nvSpPr>
          <p:cNvPr id="5" name="Content Placeholder 4">
            <a:extLst>
              <a:ext uri="{FF2B5EF4-FFF2-40B4-BE49-F238E27FC236}">
                <a16:creationId xmlns:a16="http://schemas.microsoft.com/office/drawing/2014/main" id="{599CECDB-81B1-7C6D-2206-386220900305}"/>
              </a:ext>
            </a:extLst>
          </p:cNvPr>
          <p:cNvSpPr>
            <a:spLocks noGrp="1"/>
          </p:cNvSpPr>
          <p:nvPr>
            <p:ph sz="half" idx="1"/>
          </p:nvPr>
        </p:nvSpPr>
        <p:spPr>
          <a:xfrm>
            <a:off x="990596" y="2011680"/>
            <a:ext cx="3581404" cy="4206240"/>
          </a:xfrm>
        </p:spPr>
        <p:txBody>
          <a:bodyPr>
            <a:normAutofit/>
          </a:bodyPr>
          <a:lstStyle/>
          <a:p>
            <a:pPr marL="0" indent="0">
              <a:buNone/>
            </a:pPr>
            <a:r>
              <a:rPr lang="en-US" dirty="0"/>
              <a:t>Amazon Warehouse Services</a:t>
            </a:r>
          </a:p>
          <a:p>
            <a:pPr marL="0" indent="0">
              <a:buNone/>
            </a:pPr>
            <a:r>
              <a:rPr lang="en-US" dirty="0"/>
              <a:t>Assurance Dimensions</a:t>
            </a:r>
          </a:p>
          <a:p>
            <a:pPr marL="0" indent="0">
              <a:buNone/>
            </a:pPr>
            <a:r>
              <a:rPr lang="en-US" dirty="0" err="1"/>
              <a:t>Avallano</a:t>
            </a:r>
            <a:endParaRPr lang="en-US" dirty="0"/>
          </a:p>
          <a:p>
            <a:pPr marL="0" indent="0">
              <a:buNone/>
            </a:pPr>
            <a:r>
              <a:rPr lang="en-US" dirty="0" err="1"/>
              <a:t>bioAffinity</a:t>
            </a:r>
            <a:r>
              <a:rPr lang="en-US" dirty="0"/>
              <a:t> Technologies</a:t>
            </a:r>
          </a:p>
          <a:p>
            <a:pPr marL="0" indent="0">
              <a:buNone/>
            </a:pPr>
            <a:r>
              <a:rPr lang="en-US" dirty="0"/>
              <a:t>Cohen Veterans Bioscience</a:t>
            </a:r>
          </a:p>
          <a:p>
            <a:pPr marL="0" indent="0">
              <a:buNone/>
            </a:pPr>
            <a:r>
              <a:rPr lang="en-US" dirty="0"/>
              <a:t>Janssen</a:t>
            </a:r>
          </a:p>
          <a:p>
            <a:pPr marL="0" indent="0">
              <a:buNone/>
            </a:pPr>
            <a:r>
              <a:rPr lang="en-US" dirty="0" err="1"/>
              <a:t>Greenphire</a:t>
            </a:r>
            <a:endParaRPr lang="en-US" dirty="0"/>
          </a:p>
          <a:p>
            <a:pPr marL="0" indent="0">
              <a:buNone/>
            </a:pPr>
            <a:r>
              <a:rPr lang="en-US" dirty="0"/>
              <a:t>Lincoln Financial</a:t>
            </a:r>
          </a:p>
          <a:p>
            <a:pPr marL="0" indent="0">
              <a:buNone/>
            </a:pPr>
            <a:endParaRPr lang="en-US" dirty="0"/>
          </a:p>
        </p:txBody>
      </p:sp>
      <p:sp>
        <p:nvSpPr>
          <p:cNvPr id="6" name="Content Placeholder 4">
            <a:extLst>
              <a:ext uri="{FF2B5EF4-FFF2-40B4-BE49-F238E27FC236}">
                <a16:creationId xmlns:a16="http://schemas.microsoft.com/office/drawing/2014/main" id="{3339A053-410F-0A1F-9EDA-2BFE2B22E9DF}"/>
              </a:ext>
            </a:extLst>
          </p:cNvPr>
          <p:cNvSpPr txBox="1">
            <a:spLocks/>
          </p:cNvSpPr>
          <p:nvPr/>
        </p:nvSpPr>
        <p:spPr>
          <a:xfrm>
            <a:off x="5486400" y="2021214"/>
            <a:ext cx="3581400" cy="420624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a:t>Merrill</a:t>
            </a:r>
          </a:p>
          <a:p>
            <a:pPr marL="0" indent="0">
              <a:buFont typeface="Wingdings" pitchFamily="2" charset="2"/>
              <a:buNone/>
            </a:pPr>
            <a:r>
              <a:rPr lang="en-US" dirty="0" err="1"/>
              <a:t>Mirati</a:t>
            </a:r>
            <a:r>
              <a:rPr lang="en-US" dirty="0"/>
              <a:t> Therapeutics</a:t>
            </a:r>
          </a:p>
          <a:p>
            <a:pPr marL="0" indent="0">
              <a:buFont typeface="Wingdings" pitchFamily="2" charset="2"/>
              <a:buNone/>
            </a:pPr>
            <a:r>
              <a:rPr lang="en-US" dirty="0" err="1"/>
              <a:t>OptumServe</a:t>
            </a:r>
            <a:endParaRPr lang="en-US" dirty="0"/>
          </a:p>
          <a:p>
            <a:pPr marL="0" indent="0">
              <a:buFont typeface="Wingdings" pitchFamily="2" charset="2"/>
              <a:buNone/>
            </a:pPr>
            <a:r>
              <a:rPr lang="en-US" dirty="0"/>
              <a:t>Pfizer</a:t>
            </a:r>
          </a:p>
          <a:p>
            <a:pPr marL="0" indent="0">
              <a:buFont typeface="Wingdings" pitchFamily="2" charset="2"/>
              <a:buNone/>
            </a:pPr>
            <a:r>
              <a:rPr lang="en-US" dirty="0"/>
              <a:t>RCM&amp;D</a:t>
            </a:r>
          </a:p>
          <a:p>
            <a:pPr marL="0" indent="0">
              <a:buFont typeface="Wingdings" pitchFamily="2" charset="2"/>
              <a:buNone/>
            </a:pPr>
            <a:r>
              <a:rPr lang="en-US" dirty="0" err="1"/>
              <a:t>TriNet</a:t>
            </a:r>
            <a:endParaRPr lang="en-US" dirty="0"/>
          </a:p>
          <a:p>
            <a:pPr marL="0" indent="0">
              <a:buFont typeface="Wingdings" pitchFamily="2" charset="2"/>
              <a:buNone/>
            </a:pPr>
            <a:r>
              <a:rPr lang="en-US" dirty="0" err="1"/>
              <a:t>VasoActiv</a:t>
            </a:r>
            <a:endParaRPr lang="en-US" dirty="0"/>
          </a:p>
          <a:p>
            <a:pPr marL="0" indent="0">
              <a:buFont typeface="Wingdings" pitchFamily="2" charset="2"/>
              <a:buNone/>
            </a:pPr>
            <a:endParaRPr lang="en-US" dirty="0"/>
          </a:p>
        </p:txBody>
      </p:sp>
    </p:spTree>
    <p:extLst>
      <p:ext uri="{BB962C8B-B14F-4D97-AF65-F5344CB8AC3E}">
        <p14:creationId xmlns:p14="http://schemas.microsoft.com/office/powerpoint/2010/main" val="3576802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371600"/>
          </a:xfrm>
        </p:spPr>
        <p:txBody>
          <a:bodyPr>
            <a:noAutofit/>
          </a:bodyPr>
          <a:lstStyle/>
          <a:p>
            <a:r>
              <a:rPr lang="en-US" sz="4800" dirty="0">
                <a:effectLst>
                  <a:outerShdw blurRad="38100" dist="38100" dir="2700000" algn="tl">
                    <a:srgbClr val="000000">
                      <a:alpha val="43137"/>
                    </a:srgbClr>
                  </a:outerShdw>
                </a:effectLst>
              </a:rPr>
              <a:t>Board of Directors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ELECTION RESULTS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7953659"/>
              </p:ext>
            </p:extLst>
          </p:nvPr>
        </p:nvGraphicFramePr>
        <p:xfrm>
          <a:off x="533400" y="2362200"/>
          <a:ext cx="5105400" cy="1447800"/>
        </p:xfrm>
        <a:graphic>
          <a:graphicData uri="http://schemas.openxmlformats.org/drawingml/2006/table">
            <a:tbl>
              <a:tblPr firstRow="1" bandRow="1">
                <a:tableStyleId>{5C22544A-7EE6-4342-B048-85BDC9FD1C3A}</a:tableStyleId>
              </a:tblPr>
              <a:tblGrid>
                <a:gridCol w="5105400">
                  <a:extLst>
                    <a:ext uri="{9D8B030D-6E8A-4147-A177-3AD203B41FA5}">
                      <a16:colId xmlns:a16="http://schemas.microsoft.com/office/drawing/2014/main" val="20000"/>
                    </a:ext>
                  </a:extLst>
                </a:gridCol>
              </a:tblGrid>
              <a:tr h="482600">
                <a:tc>
                  <a:txBody>
                    <a:bodyPr/>
                    <a:lstStyle/>
                    <a:p>
                      <a:pPr algn="ctr"/>
                      <a:r>
                        <a:rPr lang="en-US" sz="2200" dirty="0">
                          <a:solidFill>
                            <a:schemeClr val="tx1">
                              <a:lumMod val="95000"/>
                            </a:schemeClr>
                          </a:solidFill>
                        </a:rPr>
                        <a:t>New Directors</a:t>
                      </a:r>
                    </a:p>
                  </a:txBody>
                  <a:tcPr/>
                </a:tc>
                <a:extLst>
                  <a:ext uri="{0D108BD9-81ED-4DB2-BD59-A6C34878D82A}">
                    <a16:rowId xmlns:a16="http://schemas.microsoft.com/office/drawing/2014/main" val="10000"/>
                  </a:ext>
                </a:extLst>
              </a:tr>
              <a:tr h="482600">
                <a:tc>
                  <a:txBody>
                    <a:bodyPr/>
                    <a:lstStyle/>
                    <a:p>
                      <a:pPr algn="ctr"/>
                      <a:r>
                        <a:rPr lang="en-US" sz="2200" dirty="0">
                          <a:solidFill>
                            <a:sysClr val="windowText" lastClr="000000"/>
                          </a:solidFill>
                        </a:rPr>
                        <a:t>Katrina Washburn, Executive Director</a:t>
                      </a:r>
                    </a:p>
                  </a:txBody>
                  <a:tcPr>
                    <a:solidFill>
                      <a:schemeClr val="accent1">
                        <a:lumMod val="40000"/>
                        <a:lumOff val="60000"/>
                      </a:schemeClr>
                    </a:solidFill>
                  </a:tcPr>
                </a:tc>
                <a:extLst>
                  <a:ext uri="{0D108BD9-81ED-4DB2-BD59-A6C34878D82A}">
                    <a16:rowId xmlns:a16="http://schemas.microsoft.com/office/drawing/2014/main" val="10001"/>
                  </a:ext>
                </a:extLst>
              </a:tr>
              <a:tr h="482600">
                <a:tc>
                  <a:txBody>
                    <a:bodyPr/>
                    <a:lstStyle/>
                    <a:p>
                      <a:pPr algn="ctr"/>
                      <a:r>
                        <a:rPr lang="en-US" sz="2200" dirty="0">
                          <a:solidFill>
                            <a:sysClr val="windowText" lastClr="000000"/>
                          </a:solidFill>
                        </a:rPr>
                        <a:t>Waqar Malik, Executive Director</a:t>
                      </a:r>
                    </a:p>
                  </a:txBody>
                  <a:tcPr>
                    <a:solidFill>
                      <a:schemeClr val="accent1">
                        <a:lumMod val="40000"/>
                        <a:lumOff val="60000"/>
                      </a:schemeClr>
                    </a:solidFill>
                  </a:tcPr>
                </a:tc>
                <a:extLst>
                  <a:ext uri="{0D108BD9-81ED-4DB2-BD59-A6C34878D82A}">
                    <a16:rowId xmlns:a16="http://schemas.microsoft.com/office/drawing/2014/main" val="2988529189"/>
                  </a:ext>
                </a:extLst>
              </a:tr>
            </a:tbl>
          </a:graphicData>
        </a:graphic>
      </p:graphicFrame>
      <p:graphicFrame>
        <p:nvGraphicFramePr>
          <p:cNvPr id="5" name="Table 4">
            <a:extLst>
              <a:ext uri="{FF2B5EF4-FFF2-40B4-BE49-F238E27FC236}">
                <a16:creationId xmlns:a16="http://schemas.microsoft.com/office/drawing/2014/main" id="{A9EDF362-3411-4E6B-80BB-A0EF8E6AE208}"/>
              </a:ext>
            </a:extLst>
          </p:cNvPr>
          <p:cNvGraphicFramePr>
            <a:graphicFrameLocks noGrp="1"/>
          </p:cNvGraphicFramePr>
          <p:nvPr>
            <p:extLst>
              <p:ext uri="{D42A27DB-BD31-4B8C-83A1-F6EECF244321}">
                <p14:modId xmlns:p14="http://schemas.microsoft.com/office/powerpoint/2010/main" val="2742324361"/>
              </p:ext>
            </p:extLst>
          </p:nvPr>
        </p:nvGraphicFramePr>
        <p:xfrm>
          <a:off x="3048000" y="4343400"/>
          <a:ext cx="5105400" cy="1798320"/>
        </p:xfrm>
        <a:graphic>
          <a:graphicData uri="http://schemas.openxmlformats.org/drawingml/2006/table">
            <a:tbl>
              <a:tblPr firstRow="1" bandRow="1">
                <a:tableStyleId>{5C22544A-7EE6-4342-B048-85BDC9FD1C3A}</a:tableStyleId>
              </a:tblPr>
              <a:tblGrid>
                <a:gridCol w="5105400">
                  <a:extLst>
                    <a:ext uri="{9D8B030D-6E8A-4147-A177-3AD203B41FA5}">
                      <a16:colId xmlns:a16="http://schemas.microsoft.com/office/drawing/2014/main" val="3504477744"/>
                    </a:ext>
                  </a:extLst>
                </a:gridCol>
              </a:tblGrid>
              <a:tr h="457200">
                <a:tc>
                  <a:txBody>
                    <a:bodyPr/>
                    <a:lstStyle/>
                    <a:p>
                      <a:pPr algn="ctr"/>
                      <a:r>
                        <a:rPr lang="en-US" sz="2200" dirty="0">
                          <a:solidFill>
                            <a:schemeClr val="tx1">
                              <a:lumMod val="95000"/>
                            </a:schemeClr>
                          </a:solidFill>
                        </a:rPr>
                        <a:t>Still Seeking</a:t>
                      </a:r>
                    </a:p>
                  </a:txBody>
                  <a:tcPr/>
                </a:tc>
                <a:extLst>
                  <a:ext uri="{0D108BD9-81ED-4DB2-BD59-A6C34878D82A}">
                    <a16:rowId xmlns:a16="http://schemas.microsoft.com/office/drawing/2014/main" val="2351804863"/>
                  </a:ext>
                </a:extLst>
              </a:tr>
              <a:tr h="457200">
                <a:tc>
                  <a:txBody>
                    <a:bodyPr/>
                    <a:lstStyle/>
                    <a:p>
                      <a:pPr algn="ctr"/>
                      <a:r>
                        <a:rPr lang="en-US" sz="2200" dirty="0">
                          <a:solidFill>
                            <a:sysClr val="windowText" lastClr="000000"/>
                          </a:solidFill>
                        </a:rPr>
                        <a:t>Medical Center Director</a:t>
                      </a:r>
                    </a:p>
                  </a:txBody>
                  <a:tcPr>
                    <a:solidFill>
                      <a:schemeClr val="accent1">
                        <a:lumMod val="40000"/>
                        <a:lumOff val="60000"/>
                      </a:schemeClr>
                    </a:solidFill>
                  </a:tcPr>
                </a:tc>
                <a:extLst>
                  <a:ext uri="{0D108BD9-81ED-4DB2-BD59-A6C34878D82A}">
                    <a16:rowId xmlns:a16="http://schemas.microsoft.com/office/drawing/2014/main" val="1566102127"/>
                  </a:ext>
                </a:extLst>
              </a:tr>
              <a:tr h="457200">
                <a:tc>
                  <a:txBody>
                    <a:bodyPr/>
                    <a:lstStyle/>
                    <a:p>
                      <a:pPr algn="ctr"/>
                      <a:r>
                        <a:rPr lang="en-US" sz="2200" dirty="0">
                          <a:solidFill>
                            <a:sysClr val="windowText" lastClr="000000"/>
                          </a:solidFill>
                        </a:rPr>
                        <a:t>ACOS-E </a:t>
                      </a:r>
                    </a:p>
                  </a:txBody>
                  <a:tcPr>
                    <a:solidFill>
                      <a:schemeClr val="accent1">
                        <a:lumMod val="40000"/>
                        <a:lumOff val="60000"/>
                      </a:schemeClr>
                    </a:solidFill>
                  </a:tcPr>
                </a:tc>
                <a:extLst>
                  <a:ext uri="{0D108BD9-81ED-4DB2-BD59-A6C34878D82A}">
                    <a16:rowId xmlns:a16="http://schemas.microsoft.com/office/drawing/2014/main" val="2607101861"/>
                  </a:ext>
                </a:extLst>
              </a:tr>
              <a:tr h="426720">
                <a:tc>
                  <a:txBody>
                    <a:bodyPr/>
                    <a:lstStyle/>
                    <a:p>
                      <a:pPr algn="ctr"/>
                      <a:r>
                        <a:rPr lang="en-US" sz="2200" dirty="0">
                          <a:solidFill>
                            <a:sysClr val="windowText" lastClr="000000"/>
                          </a:solidFill>
                        </a:rPr>
                        <a:t>Class B (Community Member)</a:t>
                      </a:r>
                    </a:p>
                  </a:txBody>
                  <a:tcPr>
                    <a:solidFill>
                      <a:schemeClr val="accent1">
                        <a:lumMod val="40000"/>
                        <a:lumOff val="60000"/>
                      </a:schemeClr>
                    </a:solidFill>
                  </a:tcPr>
                </a:tc>
                <a:extLst>
                  <a:ext uri="{0D108BD9-81ED-4DB2-BD59-A6C34878D82A}">
                    <a16:rowId xmlns:a16="http://schemas.microsoft.com/office/drawing/2014/main" val="2695130457"/>
                  </a:ext>
                </a:extLst>
              </a:tr>
            </a:tbl>
          </a:graphicData>
        </a:graphic>
      </p:graphicFrame>
    </p:spTree>
    <p:extLst>
      <p:ext uri="{BB962C8B-B14F-4D97-AF65-F5344CB8AC3E}">
        <p14:creationId xmlns:p14="http://schemas.microsoft.com/office/powerpoint/2010/main" val="4053962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74638"/>
            <a:ext cx="7086600" cy="1249362"/>
          </a:xfrm>
        </p:spPr>
        <p:txBody>
          <a:bodyPr>
            <a:noAutofit/>
          </a:bodyPr>
          <a:lstStyle/>
          <a:p>
            <a:r>
              <a:rPr lang="en-US" sz="4800" dirty="0">
                <a:effectLst>
                  <a:outerShdw blurRad="38100" dist="38100" dir="2700000" algn="tl">
                    <a:srgbClr val="000000">
                      <a:alpha val="43137"/>
                    </a:srgbClr>
                  </a:outerShdw>
                </a:effectLst>
              </a:rPr>
              <a:t>NAVREF 2022-2023</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Board of Directors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0341116"/>
              </p:ext>
            </p:extLst>
          </p:nvPr>
        </p:nvGraphicFramePr>
        <p:xfrm>
          <a:off x="990600" y="1905000"/>
          <a:ext cx="7239000" cy="4858512"/>
        </p:xfrm>
        <a:graphic>
          <a:graphicData uri="http://schemas.openxmlformats.org/drawingml/2006/table">
            <a:tbl>
              <a:tblPr firstRow="1" bandRow="1">
                <a:tableStyleId>{5C22544A-7EE6-4342-B048-85BDC9FD1C3A}</a:tableStyleId>
              </a:tblPr>
              <a:tblGrid>
                <a:gridCol w="3343726">
                  <a:extLst>
                    <a:ext uri="{9D8B030D-6E8A-4147-A177-3AD203B41FA5}">
                      <a16:colId xmlns:a16="http://schemas.microsoft.com/office/drawing/2014/main" val="20000"/>
                    </a:ext>
                  </a:extLst>
                </a:gridCol>
                <a:gridCol w="3895274">
                  <a:extLst>
                    <a:ext uri="{9D8B030D-6E8A-4147-A177-3AD203B41FA5}">
                      <a16:colId xmlns:a16="http://schemas.microsoft.com/office/drawing/2014/main" val="20001"/>
                    </a:ext>
                  </a:extLst>
                </a:gridCol>
              </a:tblGrid>
              <a:tr h="341376">
                <a:tc>
                  <a:txBody>
                    <a:bodyPr/>
                    <a:lstStyle/>
                    <a:p>
                      <a:r>
                        <a:rPr lang="en-US" sz="1600" dirty="0">
                          <a:solidFill>
                            <a:schemeClr val="tx1">
                              <a:lumMod val="95000"/>
                            </a:schemeClr>
                          </a:solidFill>
                        </a:rPr>
                        <a:t>Name</a:t>
                      </a:r>
                    </a:p>
                  </a:txBody>
                  <a:tcPr marT="9144" marB="9144" anchor="ctr"/>
                </a:tc>
                <a:tc>
                  <a:txBody>
                    <a:bodyPr/>
                    <a:lstStyle/>
                    <a:p>
                      <a:r>
                        <a:rPr lang="en-US" sz="1600" dirty="0">
                          <a:solidFill>
                            <a:schemeClr val="tx1">
                              <a:lumMod val="95000"/>
                            </a:schemeClr>
                          </a:solidFill>
                        </a:rPr>
                        <a:t>Position</a:t>
                      </a:r>
                    </a:p>
                  </a:txBody>
                  <a:tcPr marT="9144" marB="9144" anchor="ctr"/>
                </a:tc>
                <a:extLst>
                  <a:ext uri="{0D108BD9-81ED-4DB2-BD59-A6C34878D82A}">
                    <a16:rowId xmlns:a16="http://schemas.microsoft.com/office/drawing/2014/main" val="10000"/>
                  </a:ext>
                </a:extLst>
              </a:tr>
              <a:tr h="341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50000"/>
                            </a:schemeClr>
                          </a:solidFill>
                        </a:rPr>
                        <a:t>Ron Hakes, </a:t>
                      </a:r>
                      <a:r>
                        <a:rPr lang="en-US" sz="1600" baseline="0" dirty="0">
                          <a:solidFill>
                            <a:schemeClr val="tx1">
                              <a:lumMod val="50000"/>
                            </a:schemeClr>
                          </a:solidFill>
                        </a:rPr>
                        <a:t> Chair</a:t>
                      </a:r>
                      <a:endParaRPr lang="en-US" sz="1600" dirty="0">
                        <a:solidFill>
                          <a:schemeClr val="tx1">
                            <a:lumMod val="50000"/>
                          </a:schemeClr>
                        </a:solidFill>
                      </a:endParaRPr>
                    </a:p>
                  </a:txBody>
                  <a:tcPr marT="9144" marB="9144" anchor="ctr"/>
                </a:tc>
                <a:tc>
                  <a:txBody>
                    <a:bodyPr/>
                    <a:lstStyle/>
                    <a:p>
                      <a:r>
                        <a:rPr lang="en-US" sz="1600" dirty="0">
                          <a:solidFill>
                            <a:schemeClr val="tx1">
                              <a:lumMod val="50000"/>
                            </a:schemeClr>
                          </a:solidFill>
                        </a:rPr>
                        <a:t>Executive Director, Cincinnati, OH</a:t>
                      </a:r>
                    </a:p>
                  </a:txBody>
                  <a:tcPr marT="9144" marB="9144" anchor="ctr"/>
                </a:tc>
                <a:extLst>
                  <a:ext uri="{0D108BD9-81ED-4DB2-BD59-A6C34878D82A}">
                    <a16:rowId xmlns:a16="http://schemas.microsoft.com/office/drawing/2014/main" val="10001"/>
                  </a:ext>
                </a:extLst>
              </a:tr>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50000"/>
                            </a:schemeClr>
                          </a:solidFill>
                        </a:rPr>
                        <a:t>Jeffrey Moore,  Vice Chair</a:t>
                      </a:r>
                    </a:p>
                  </a:txBody>
                  <a:tcPr marT="9144" marB="9144" anchor="ctr"/>
                </a:tc>
                <a:tc>
                  <a:txBody>
                    <a:bodyPr/>
                    <a:lstStyle/>
                    <a:p>
                      <a:r>
                        <a:rPr lang="en-US" sz="1600" dirty="0">
                          <a:solidFill>
                            <a:schemeClr val="tx1">
                              <a:lumMod val="50000"/>
                            </a:schemeClr>
                          </a:solidFill>
                        </a:rPr>
                        <a:t>Executive Director,  Cleveland, OH</a:t>
                      </a:r>
                    </a:p>
                  </a:txBody>
                  <a:tcPr marT="9144" marB="9144" anchor="ctr"/>
                </a:tc>
                <a:extLst>
                  <a:ext uri="{0D108BD9-81ED-4DB2-BD59-A6C34878D82A}">
                    <a16:rowId xmlns:a16="http://schemas.microsoft.com/office/drawing/2014/main" val="2659804589"/>
                  </a:ext>
                </a:extLst>
              </a:tr>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50000"/>
                            </a:schemeClr>
                          </a:solidFill>
                        </a:rPr>
                        <a:t>Peggy Bradley, Treasurer</a:t>
                      </a:r>
                    </a:p>
                  </a:txBody>
                  <a:tcPr marT="9144" marB="9144" anchor="ctr"/>
                </a:tc>
                <a:tc>
                  <a:txBody>
                    <a:bodyPr/>
                    <a:lstStyle/>
                    <a:p>
                      <a:r>
                        <a:rPr lang="en-US" sz="1600" dirty="0">
                          <a:solidFill>
                            <a:schemeClr val="tx1">
                              <a:lumMod val="50000"/>
                            </a:schemeClr>
                          </a:solidFill>
                        </a:rPr>
                        <a:t>Executive Director,  Tucson, AZ</a:t>
                      </a:r>
                    </a:p>
                  </a:txBody>
                  <a:tcPr marT="9144" marB="9144" anchor="ctr"/>
                </a:tc>
                <a:extLst>
                  <a:ext uri="{0D108BD9-81ED-4DB2-BD59-A6C34878D82A}">
                    <a16:rowId xmlns:a16="http://schemas.microsoft.com/office/drawing/2014/main" val="10003"/>
                  </a:ext>
                </a:extLst>
              </a:tr>
              <a:tr h="341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50000"/>
                            </a:schemeClr>
                          </a:solidFill>
                        </a:rPr>
                        <a:t>Rebecca Rosales</a:t>
                      </a:r>
                    </a:p>
                  </a:txBody>
                  <a:tcPr marT="9144" marB="9144" anchor="ctr"/>
                </a:tc>
                <a:tc>
                  <a:txBody>
                    <a:bodyPr/>
                    <a:lstStyle/>
                    <a:p>
                      <a:r>
                        <a:rPr lang="en-US" sz="1600" dirty="0">
                          <a:solidFill>
                            <a:schemeClr val="tx1">
                              <a:lumMod val="50000"/>
                            </a:schemeClr>
                          </a:solidFill>
                        </a:rPr>
                        <a:t>CEO/Executive Director, San Francisco, CA</a:t>
                      </a:r>
                    </a:p>
                  </a:txBody>
                  <a:tcPr marT="9144" marB="9144" anchor="ctr"/>
                </a:tc>
                <a:extLst>
                  <a:ext uri="{0D108BD9-81ED-4DB2-BD59-A6C34878D82A}">
                    <a16:rowId xmlns:a16="http://schemas.microsoft.com/office/drawing/2014/main" val="882984709"/>
                  </a:ext>
                </a:extLst>
              </a:tr>
              <a:tr h="341376">
                <a:tc>
                  <a:txBody>
                    <a:bodyPr/>
                    <a:lstStyle/>
                    <a:p>
                      <a:r>
                        <a:rPr lang="en-US" sz="1600" dirty="0">
                          <a:solidFill>
                            <a:schemeClr val="tx1">
                              <a:lumMod val="50000"/>
                            </a:schemeClr>
                          </a:solidFill>
                        </a:rPr>
                        <a:t>Ali Sonel, MD</a:t>
                      </a:r>
                    </a:p>
                  </a:txBody>
                  <a:tcPr marT="9144" marB="9144" anchor="ctr"/>
                </a:tc>
                <a:tc>
                  <a:txBody>
                    <a:bodyPr/>
                    <a:lstStyle/>
                    <a:p>
                      <a:r>
                        <a:rPr lang="en-US" sz="1600" dirty="0">
                          <a:solidFill>
                            <a:schemeClr val="tx1">
                              <a:lumMod val="50000"/>
                            </a:schemeClr>
                          </a:solidFill>
                        </a:rPr>
                        <a:t>Chief of Staff, Pittsburgh, PA</a:t>
                      </a:r>
                    </a:p>
                  </a:txBody>
                  <a:tcPr marT="9144" marB="9144" anchor="ctr"/>
                </a:tc>
                <a:extLst>
                  <a:ext uri="{0D108BD9-81ED-4DB2-BD59-A6C34878D82A}">
                    <a16:rowId xmlns:a16="http://schemas.microsoft.com/office/drawing/2014/main" val="10005"/>
                  </a:ext>
                </a:extLst>
              </a:tr>
              <a:tr h="341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50000"/>
                            </a:schemeClr>
                          </a:solidFill>
                        </a:rPr>
                        <a:t>Gery Schulteis</a:t>
                      </a:r>
                      <a:r>
                        <a:rPr lang="en-US" sz="1600" baseline="0" dirty="0">
                          <a:solidFill>
                            <a:schemeClr val="tx1">
                              <a:lumMod val="50000"/>
                            </a:schemeClr>
                          </a:solidFill>
                        </a:rPr>
                        <a:t>, PhD</a:t>
                      </a:r>
                      <a:endParaRPr lang="en-US" sz="1600" dirty="0">
                        <a:solidFill>
                          <a:schemeClr val="tx1">
                            <a:lumMod val="50000"/>
                          </a:schemeClr>
                        </a:solidFill>
                      </a:endParaRPr>
                    </a:p>
                  </a:txBody>
                  <a:tcPr marT="9144" marB="914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50000"/>
                            </a:schemeClr>
                          </a:solidFill>
                        </a:rPr>
                        <a:t>ACOS</a:t>
                      </a:r>
                      <a:r>
                        <a:rPr lang="en-US" sz="1600" baseline="0" dirty="0">
                          <a:solidFill>
                            <a:schemeClr val="tx1">
                              <a:lumMod val="50000"/>
                            </a:schemeClr>
                          </a:solidFill>
                        </a:rPr>
                        <a:t> - R, San Diego, CA</a:t>
                      </a:r>
                      <a:endParaRPr lang="en-US" sz="1600" dirty="0">
                        <a:solidFill>
                          <a:schemeClr val="tx1">
                            <a:lumMod val="50000"/>
                          </a:schemeClr>
                        </a:solidFill>
                      </a:endParaRPr>
                    </a:p>
                  </a:txBody>
                  <a:tcPr marT="9144" marB="9144" anchor="ctr"/>
                </a:tc>
                <a:extLst>
                  <a:ext uri="{0D108BD9-81ED-4DB2-BD59-A6C34878D82A}">
                    <a16:rowId xmlns:a16="http://schemas.microsoft.com/office/drawing/2014/main" val="2999232214"/>
                  </a:ext>
                </a:extLst>
              </a:tr>
              <a:tr h="341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50000"/>
                            </a:schemeClr>
                          </a:solidFill>
                        </a:rPr>
                        <a:t>Cindy Reutzel</a:t>
                      </a:r>
                    </a:p>
                  </a:txBody>
                  <a:tcPr marT="9144" marB="914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50000"/>
                            </a:schemeClr>
                          </a:solidFill>
                        </a:rPr>
                        <a:t>Executive Director, Hines, IL</a:t>
                      </a:r>
                    </a:p>
                  </a:txBody>
                  <a:tcPr marT="9144" marB="9144" anchor="ctr"/>
                </a:tc>
                <a:extLst>
                  <a:ext uri="{0D108BD9-81ED-4DB2-BD59-A6C34878D82A}">
                    <a16:rowId xmlns:a16="http://schemas.microsoft.com/office/drawing/2014/main" val="10006"/>
                  </a:ext>
                </a:extLst>
              </a:tr>
              <a:tr h="341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50000"/>
                            </a:schemeClr>
                          </a:solidFill>
                        </a:rPr>
                        <a:t>Katrina Washburn</a:t>
                      </a:r>
                    </a:p>
                  </a:txBody>
                  <a:tcPr marT="9144" marB="9144" anchor="ctr"/>
                </a:tc>
                <a:tc>
                  <a:txBody>
                    <a:bodyPr/>
                    <a:lstStyle/>
                    <a:p>
                      <a:r>
                        <a:rPr lang="en-US" sz="1600" baseline="0" dirty="0">
                          <a:solidFill>
                            <a:schemeClr val="tx1">
                              <a:lumMod val="50000"/>
                            </a:schemeClr>
                          </a:solidFill>
                        </a:rPr>
                        <a:t>Executive Director, Miami, FL</a:t>
                      </a:r>
                      <a:endParaRPr lang="en-US" sz="1600" dirty="0">
                        <a:solidFill>
                          <a:schemeClr val="tx1">
                            <a:lumMod val="50000"/>
                          </a:schemeClr>
                        </a:solidFill>
                      </a:endParaRPr>
                    </a:p>
                  </a:txBody>
                  <a:tcPr marT="9144" marB="9144" anchor="ctr"/>
                </a:tc>
                <a:extLst>
                  <a:ext uri="{0D108BD9-81ED-4DB2-BD59-A6C34878D82A}">
                    <a16:rowId xmlns:a16="http://schemas.microsoft.com/office/drawing/2014/main" val="10007"/>
                  </a:ext>
                </a:extLst>
              </a:tr>
              <a:tr h="341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50000"/>
                            </a:schemeClr>
                          </a:solidFill>
                        </a:rPr>
                        <a:t>VACANT</a:t>
                      </a:r>
                    </a:p>
                  </a:txBody>
                  <a:tcPr marT="9144" marB="914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50000"/>
                            </a:schemeClr>
                          </a:solidFill>
                        </a:rPr>
                        <a:t>ACOS-E, Denver, CO</a:t>
                      </a:r>
                      <a:endParaRPr lang="en-US" sz="1600" b="0" dirty="0">
                        <a:solidFill>
                          <a:schemeClr val="tx1">
                            <a:lumMod val="50000"/>
                          </a:schemeClr>
                        </a:solidFill>
                      </a:endParaRPr>
                    </a:p>
                  </a:txBody>
                  <a:tcPr marT="9144" marB="9144" anchor="ctr"/>
                </a:tc>
                <a:extLst>
                  <a:ext uri="{0D108BD9-81ED-4DB2-BD59-A6C34878D82A}">
                    <a16:rowId xmlns:a16="http://schemas.microsoft.com/office/drawing/2014/main" val="10008"/>
                  </a:ext>
                </a:extLst>
              </a:tr>
              <a:tr h="341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50000"/>
                            </a:schemeClr>
                          </a:solidFill>
                        </a:rPr>
                        <a:t>Waqar Malik</a:t>
                      </a:r>
                    </a:p>
                  </a:txBody>
                  <a:tcPr marT="9144" marB="914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50000"/>
                            </a:schemeClr>
                          </a:solidFill>
                        </a:rPr>
                        <a:t>Executive Director, Milwaukee, WI</a:t>
                      </a:r>
                    </a:p>
                  </a:txBody>
                  <a:tcPr marT="9144" marB="9144" anchor="ctr"/>
                </a:tc>
                <a:extLst>
                  <a:ext uri="{0D108BD9-81ED-4DB2-BD59-A6C34878D82A}">
                    <a16:rowId xmlns:a16="http://schemas.microsoft.com/office/drawing/2014/main" val="10010"/>
                  </a:ext>
                </a:extLst>
              </a:tr>
              <a:tr h="341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50000"/>
                            </a:schemeClr>
                          </a:solidFill>
                        </a:rPr>
                        <a:t>Matthew Collier</a:t>
                      </a:r>
                    </a:p>
                  </a:txBody>
                  <a:tcPr marT="9144" marB="9144" anchor="ctr"/>
                </a:tc>
                <a:tc>
                  <a:txBody>
                    <a:bodyPr/>
                    <a:lstStyle/>
                    <a:p>
                      <a:r>
                        <a:rPr lang="en-US" sz="1600" dirty="0">
                          <a:solidFill>
                            <a:schemeClr val="tx1">
                              <a:lumMod val="50000"/>
                            </a:schemeClr>
                          </a:solidFill>
                        </a:rPr>
                        <a:t>Class B Director</a:t>
                      </a:r>
                    </a:p>
                  </a:txBody>
                  <a:tcPr marT="9144" marB="9144" anchor="ctr"/>
                </a:tc>
                <a:extLst>
                  <a:ext uri="{0D108BD9-81ED-4DB2-BD59-A6C34878D82A}">
                    <a16:rowId xmlns:a16="http://schemas.microsoft.com/office/drawing/2014/main" val="10011"/>
                  </a:ext>
                </a:extLst>
              </a:tr>
              <a:tr h="341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50000"/>
                            </a:schemeClr>
                          </a:solidFill>
                        </a:rPr>
                        <a:t>VACANT</a:t>
                      </a:r>
                    </a:p>
                  </a:txBody>
                  <a:tcPr marT="9144" marB="9144" anchor="ctr"/>
                </a:tc>
                <a:tc>
                  <a:txBody>
                    <a:bodyPr/>
                    <a:lstStyle/>
                    <a:p>
                      <a:r>
                        <a:rPr lang="en-US" sz="1600" dirty="0">
                          <a:solidFill>
                            <a:schemeClr val="tx1">
                              <a:lumMod val="50000"/>
                            </a:schemeClr>
                          </a:solidFill>
                        </a:rPr>
                        <a:t>Class B Director</a:t>
                      </a:r>
                    </a:p>
                  </a:txBody>
                  <a:tcPr marT="9144" marB="9144" anchor="ctr"/>
                </a:tc>
                <a:extLst>
                  <a:ext uri="{0D108BD9-81ED-4DB2-BD59-A6C34878D82A}">
                    <a16:rowId xmlns:a16="http://schemas.microsoft.com/office/drawing/2014/main" val="10012"/>
                  </a:ext>
                </a:extLst>
              </a:tr>
              <a:tr h="341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50000"/>
                            </a:schemeClr>
                          </a:solidFill>
                        </a:rPr>
                        <a:t>VACANT</a:t>
                      </a:r>
                    </a:p>
                  </a:txBody>
                  <a:tcPr marT="9144" marB="9144" anchor="ctr"/>
                </a:tc>
                <a:tc>
                  <a:txBody>
                    <a:bodyPr/>
                    <a:lstStyle/>
                    <a:p>
                      <a:r>
                        <a:rPr lang="en-US" sz="1600" dirty="0">
                          <a:solidFill>
                            <a:schemeClr val="tx1">
                              <a:lumMod val="50000"/>
                            </a:schemeClr>
                          </a:solidFill>
                        </a:rPr>
                        <a:t>Medical Center Director</a:t>
                      </a:r>
                    </a:p>
                  </a:txBody>
                  <a:tcPr marT="9144" marB="9144" anchor="ctr"/>
                </a:tc>
                <a:extLst>
                  <a:ext uri="{0D108BD9-81ED-4DB2-BD59-A6C34878D82A}">
                    <a16:rowId xmlns:a16="http://schemas.microsoft.com/office/drawing/2014/main" val="4103198341"/>
                  </a:ext>
                </a:extLst>
              </a:tr>
            </a:tbl>
          </a:graphicData>
        </a:graphic>
      </p:graphicFrame>
    </p:spTree>
    <p:extLst>
      <p:ext uri="{BB962C8B-B14F-4D97-AF65-F5344CB8AC3E}">
        <p14:creationId xmlns:p14="http://schemas.microsoft.com/office/powerpoint/2010/main" val="3103665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0"/>
            <a:ext cx="5943600" cy="1600200"/>
          </a:xfrm>
        </p:spPr>
        <p:txBody>
          <a:bodyPr>
            <a:normAutofit/>
          </a:bodyPr>
          <a:lstStyle/>
          <a:p>
            <a:pPr eaLnBrk="1" fontAlgn="auto" hangingPunct="1">
              <a:spcAft>
                <a:spcPts val="0"/>
              </a:spcAft>
              <a:defRPr/>
            </a:pPr>
            <a:r>
              <a:rPr lang="en-US" sz="6600" dirty="0">
                <a:effectLst>
                  <a:outerShdw blurRad="38100" dist="38100" dir="2700000" algn="tl">
                    <a:srgbClr val="000000">
                      <a:alpha val="43137"/>
                    </a:srgbClr>
                  </a:outerShdw>
                </a:effectLst>
              </a:rPr>
              <a:t>NAVREF Staff</a:t>
            </a:r>
          </a:p>
        </p:txBody>
      </p:sp>
      <p:graphicFrame>
        <p:nvGraphicFramePr>
          <p:cNvPr id="5" name="Table 4"/>
          <p:cNvGraphicFramePr>
            <a:graphicFrameLocks noGrp="1"/>
          </p:cNvGraphicFramePr>
          <p:nvPr>
            <p:extLst>
              <p:ext uri="{D42A27DB-BD31-4B8C-83A1-F6EECF244321}">
                <p14:modId xmlns:p14="http://schemas.microsoft.com/office/powerpoint/2010/main" val="335639352"/>
              </p:ext>
            </p:extLst>
          </p:nvPr>
        </p:nvGraphicFramePr>
        <p:xfrm>
          <a:off x="1676400" y="1905000"/>
          <a:ext cx="6172200" cy="3884806"/>
        </p:xfrm>
        <a:graphic>
          <a:graphicData uri="http://schemas.openxmlformats.org/drawingml/2006/table">
            <a:tbl>
              <a:tblPr firstRow="1" bandRow="1">
                <a:tableStyleId>{073A0DAA-6AF3-43AB-8588-CEC1D06C72B9}</a:tableStyleId>
              </a:tblPr>
              <a:tblGrid>
                <a:gridCol w="3086100">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tblGrid>
              <a:tr h="5868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rPr>
                        <a:t>Name</a:t>
                      </a: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rPr>
                        <a:t>Position</a:t>
                      </a:r>
                    </a:p>
                  </a:txBody>
                  <a:tcPr>
                    <a:solidFill>
                      <a:schemeClr val="accent1"/>
                    </a:solidFill>
                  </a:tcPr>
                </a:tc>
                <a:extLst>
                  <a:ext uri="{0D108BD9-81ED-4DB2-BD59-A6C34878D82A}">
                    <a16:rowId xmlns:a16="http://schemas.microsoft.com/office/drawing/2014/main" val="10000"/>
                  </a:ext>
                </a:extLst>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lumMod val="50000"/>
                            </a:schemeClr>
                          </a:solidFill>
                        </a:rPr>
                        <a:t>Marlon Ferguson</a:t>
                      </a:r>
                    </a:p>
                  </a:txBody>
                  <a:tcPr marT="9144" marB="9144" anchor="ctr">
                    <a:solidFill>
                      <a:schemeClr val="accent1">
                        <a:lumMod val="20000"/>
                        <a:lumOff val="80000"/>
                      </a:schemeClr>
                    </a:solidFill>
                  </a:tcPr>
                </a:tc>
                <a:tc>
                  <a:txBody>
                    <a:bodyPr/>
                    <a:lstStyle/>
                    <a:p>
                      <a:r>
                        <a:rPr lang="en-US" sz="2200" dirty="0">
                          <a:solidFill>
                            <a:schemeClr val="tx1">
                              <a:lumMod val="50000"/>
                            </a:schemeClr>
                          </a:solidFill>
                        </a:rPr>
                        <a:t>Chief Executive Officer</a:t>
                      </a:r>
                    </a:p>
                  </a:txBody>
                  <a:tcPr marT="9144" marB="9144" anchor="ctr">
                    <a:solidFill>
                      <a:schemeClr val="accent1">
                        <a:lumMod val="20000"/>
                        <a:lumOff val="80000"/>
                      </a:schemeClr>
                    </a:solidFill>
                  </a:tcPr>
                </a:tc>
                <a:extLst>
                  <a:ext uri="{0D108BD9-81ED-4DB2-BD59-A6C34878D82A}">
                    <a16:rowId xmlns:a16="http://schemas.microsoft.com/office/drawing/2014/main" val="10001"/>
                  </a:ext>
                </a:extLst>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lumMod val="50000"/>
                            </a:schemeClr>
                          </a:solidFill>
                        </a:rPr>
                        <a:t>Hawk Tran</a:t>
                      </a:r>
                    </a:p>
                  </a:txBody>
                  <a:tcPr marT="9144" marB="9144" anchor="ctr">
                    <a:solidFill>
                      <a:schemeClr val="accent1">
                        <a:lumMod val="20000"/>
                        <a:lumOff val="80000"/>
                      </a:schemeClr>
                    </a:solidFill>
                  </a:tcPr>
                </a:tc>
                <a:tc>
                  <a:txBody>
                    <a:bodyPr/>
                    <a:lstStyle/>
                    <a:p>
                      <a:r>
                        <a:rPr lang="en-US" sz="2200" dirty="0">
                          <a:solidFill>
                            <a:schemeClr val="tx1">
                              <a:lumMod val="50000"/>
                            </a:schemeClr>
                          </a:solidFill>
                        </a:rPr>
                        <a:t>Chief Operating Officer</a:t>
                      </a:r>
                    </a:p>
                  </a:txBody>
                  <a:tcPr marT="9144" marB="9144" anchor="ctr">
                    <a:solidFill>
                      <a:schemeClr val="accent1">
                        <a:lumMod val="20000"/>
                        <a:lumOff val="80000"/>
                      </a:schemeClr>
                    </a:solidFill>
                  </a:tcPr>
                </a:tc>
                <a:extLst>
                  <a:ext uri="{0D108BD9-81ED-4DB2-BD59-A6C34878D82A}">
                    <a16:rowId xmlns:a16="http://schemas.microsoft.com/office/drawing/2014/main" val="10002"/>
                  </a:ext>
                </a:extLst>
              </a:tr>
              <a:tr h="640080">
                <a:tc>
                  <a:txBody>
                    <a:bodyPr/>
                    <a:lstStyle/>
                    <a:p>
                      <a:r>
                        <a:rPr lang="en-US" sz="2200" dirty="0">
                          <a:solidFill>
                            <a:schemeClr val="tx1">
                              <a:lumMod val="50000"/>
                            </a:schemeClr>
                          </a:solidFill>
                        </a:rPr>
                        <a:t>Woody Haskell</a:t>
                      </a:r>
                    </a:p>
                  </a:txBody>
                  <a:tcPr marT="9144" marB="9144" anchor="ctr">
                    <a:solidFill>
                      <a:schemeClr val="accent1">
                        <a:lumMod val="20000"/>
                        <a:lumOff val="80000"/>
                      </a:schemeClr>
                    </a:solidFill>
                  </a:tcPr>
                </a:tc>
                <a:tc>
                  <a:txBody>
                    <a:bodyPr/>
                    <a:lstStyle/>
                    <a:p>
                      <a:r>
                        <a:rPr lang="en-US" sz="2200" dirty="0">
                          <a:solidFill>
                            <a:schemeClr val="tx1">
                              <a:lumMod val="50000"/>
                            </a:schemeClr>
                          </a:solidFill>
                        </a:rPr>
                        <a:t>General Counsel</a:t>
                      </a:r>
                    </a:p>
                  </a:txBody>
                  <a:tcPr marT="9144" marB="9144" anchor="ctr">
                    <a:solidFill>
                      <a:schemeClr val="accent1">
                        <a:lumMod val="20000"/>
                        <a:lumOff val="80000"/>
                      </a:schemeClr>
                    </a:solidFill>
                  </a:tcPr>
                </a:tc>
                <a:extLst>
                  <a:ext uri="{0D108BD9-81ED-4DB2-BD59-A6C34878D82A}">
                    <a16:rowId xmlns:a16="http://schemas.microsoft.com/office/drawing/2014/main" val="10003"/>
                  </a:ext>
                </a:extLst>
              </a:tr>
              <a:tr h="640080">
                <a:tc>
                  <a:txBody>
                    <a:bodyPr/>
                    <a:lstStyle/>
                    <a:p>
                      <a:r>
                        <a:rPr lang="en-US" sz="2200" dirty="0">
                          <a:solidFill>
                            <a:schemeClr val="tx1">
                              <a:lumMod val="50000"/>
                            </a:schemeClr>
                          </a:solidFill>
                        </a:rPr>
                        <a:t>Priscilla West</a:t>
                      </a:r>
                    </a:p>
                  </a:txBody>
                  <a:tcPr marT="9144" marB="9144" anchor="ctr">
                    <a:solidFill>
                      <a:schemeClr val="accent1">
                        <a:lumMod val="20000"/>
                        <a:lumOff val="80000"/>
                      </a:schemeClr>
                    </a:solidFill>
                  </a:tcPr>
                </a:tc>
                <a:tc>
                  <a:txBody>
                    <a:bodyPr/>
                    <a:lstStyle/>
                    <a:p>
                      <a:r>
                        <a:rPr lang="en-US" sz="2200" dirty="0">
                          <a:solidFill>
                            <a:schemeClr val="tx1">
                              <a:lumMod val="50000"/>
                            </a:schemeClr>
                          </a:solidFill>
                        </a:rPr>
                        <a:t>Funding Opportunity Specialist</a:t>
                      </a:r>
                    </a:p>
                  </a:txBody>
                  <a:tcPr marT="9144" marB="9144" anchor="ctr">
                    <a:solidFill>
                      <a:schemeClr val="accent1">
                        <a:lumMod val="20000"/>
                        <a:lumOff val="80000"/>
                      </a:schemeClr>
                    </a:solidFill>
                  </a:tcPr>
                </a:tc>
                <a:extLst>
                  <a:ext uri="{0D108BD9-81ED-4DB2-BD59-A6C34878D82A}">
                    <a16:rowId xmlns:a16="http://schemas.microsoft.com/office/drawing/2014/main" val="1825735973"/>
                  </a:ext>
                </a:extLst>
              </a:tr>
              <a:tr h="640080">
                <a:tc>
                  <a:txBody>
                    <a:bodyPr/>
                    <a:lstStyle/>
                    <a:p>
                      <a:r>
                        <a:rPr lang="en-US" sz="2200" dirty="0">
                          <a:solidFill>
                            <a:schemeClr val="tx1">
                              <a:lumMod val="50000"/>
                            </a:schemeClr>
                          </a:solidFill>
                        </a:rPr>
                        <a:t>Peter Martin</a:t>
                      </a:r>
                    </a:p>
                  </a:txBody>
                  <a:tcPr marT="9144" marB="9144" anchor="ctr">
                    <a:solidFill>
                      <a:schemeClr val="accent1">
                        <a:lumMod val="20000"/>
                        <a:lumOff val="80000"/>
                      </a:schemeClr>
                    </a:solidFill>
                  </a:tcPr>
                </a:tc>
                <a:tc>
                  <a:txBody>
                    <a:bodyPr/>
                    <a:lstStyle/>
                    <a:p>
                      <a:r>
                        <a:rPr lang="en-US" sz="2200" dirty="0">
                          <a:solidFill>
                            <a:schemeClr val="tx1">
                              <a:lumMod val="50000"/>
                            </a:schemeClr>
                          </a:solidFill>
                        </a:rPr>
                        <a:t>Program Support Specialist</a:t>
                      </a:r>
                    </a:p>
                  </a:txBody>
                  <a:tcPr marT="9144" marB="9144" anchor="ctr">
                    <a:solidFill>
                      <a:schemeClr val="accent1">
                        <a:lumMod val="20000"/>
                        <a:lumOff val="80000"/>
                      </a:schemeClr>
                    </a:solidFill>
                  </a:tcPr>
                </a:tc>
                <a:extLst>
                  <a:ext uri="{0D108BD9-81ED-4DB2-BD59-A6C34878D82A}">
                    <a16:rowId xmlns:a16="http://schemas.microsoft.com/office/drawing/2014/main" val="208849966"/>
                  </a:ext>
                </a:extLst>
              </a:tr>
            </a:tbl>
          </a:graphicData>
        </a:graphic>
      </p:graphicFrame>
    </p:spTree>
    <p:extLst>
      <p:ext uri="{BB962C8B-B14F-4D97-AF65-F5344CB8AC3E}">
        <p14:creationId xmlns:p14="http://schemas.microsoft.com/office/powerpoint/2010/main" val="1110477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7848600" cy="3352800"/>
          </a:xfrm>
        </p:spPr>
        <p:txBody>
          <a:bodyPr>
            <a:normAutofit/>
          </a:bodyPr>
          <a:lstStyle/>
          <a:p>
            <a:pPr marL="114300" indent="0" algn="ctr">
              <a:buNone/>
            </a:pPr>
            <a:r>
              <a:rPr lang="en-US" sz="6600" dirty="0">
                <a:solidFill>
                  <a:schemeClr val="bg2"/>
                </a:solidFill>
                <a:effectLst>
                  <a:outerShdw blurRad="38100" dist="38100" dir="2700000" algn="tl">
                    <a:srgbClr val="000000">
                      <a:alpha val="43137"/>
                    </a:srgbClr>
                  </a:outerShdw>
                </a:effectLst>
              </a:rPr>
              <a:t>Treasurer’s</a:t>
            </a:r>
            <a:r>
              <a:rPr lang="en-US" sz="6600" dirty="0">
                <a:solidFill>
                  <a:schemeClr val="tx2"/>
                </a:solidFill>
                <a:effectLst>
                  <a:outerShdw blurRad="38100" dist="38100" dir="2700000" algn="tl">
                    <a:srgbClr val="000000">
                      <a:alpha val="43137"/>
                    </a:srgbClr>
                  </a:outerShdw>
                </a:effectLst>
              </a:rPr>
              <a:t> </a:t>
            </a:r>
          </a:p>
          <a:p>
            <a:pPr marL="114300" indent="0" algn="ctr">
              <a:buNone/>
            </a:pPr>
            <a:r>
              <a:rPr lang="en-US" sz="6600" dirty="0">
                <a:solidFill>
                  <a:schemeClr val="tx2"/>
                </a:solidFill>
                <a:effectLst>
                  <a:outerShdw blurRad="38100" dist="38100" dir="2700000" algn="tl">
                    <a:srgbClr val="000000">
                      <a:alpha val="43137"/>
                    </a:srgbClr>
                  </a:outerShdw>
                </a:effectLst>
              </a:rPr>
              <a:t>Report</a:t>
            </a:r>
          </a:p>
          <a:p>
            <a:endParaRPr lang="en-US" dirty="0"/>
          </a:p>
          <a:p>
            <a:endParaRPr lang="en-US" dirty="0"/>
          </a:p>
        </p:txBody>
      </p:sp>
    </p:spTree>
    <p:extLst>
      <p:ext uri="{BB962C8B-B14F-4D97-AF65-F5344CB8AC3E}">
        <p14:creationId xmlns:p14="http://schemas.microsoft.com/office/powerpoint/2010/main" val="1289220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01142745"/>
              </p:ext>
            </p:extLst>
          </p:nvPr>
        </p:nvGraphicFramePr>
        <p:xfrm>
          <a:off x="1295400" y="1295400"/>
          <a:ext cx="6553201" cy="4798551"/>
        </p:xfrm>
        <a:graphic>
          <a:graphicData uri="http://schemas.openxmlformats.org/drawingml/2006/table">
            <a:tbl>
              <a:tblPr/>
              <a:tblGrid>
                <a:gridCol w="3276601">
                  <a:extLst>
                    <a:ext uri="{9D8B030D-6E8A-4147-A177-3AD203B41FA5}">
                      <a16:colId xmlns:a16="http://schemas.microsoft.com/office/drawing/2014/main" val="3748173857"/>
                    </a:ext>
                  </a:extLst>
                </a:gridCol>
                <a:gridCol w="1638300">
                  <a:extLst>
                    <a:ext uri="{9D8B030D-6E8A-4147-A177-3AD203B41FA5}">
                      <a16:colId xmlns:a16="http://schemas.microsoft.com/office/drawing/2014/main" val="2541809375"/>
                    </a:ext>
                  </a:extLst>
                </a:gridCol>
                <a:gridCol w="1638300">
                  <a:extLst>
                    <a:ext uri="{9D8B030D-6E8A-4147-A177-3AD203B41FA5}">
                      <a16:colId xmlns:a16="http://schemas.microsoft.com/office/drawing/2014/main" val="3305554437"/>
                    </a:ext>
                  </a:extLst>
                </a:gridCol>
              </a:tblGrid>
              <a:tr h="345831">
                <a:tc gridSpan="3">
                  <a:txBody>
                    <a:bodyPr/>
                    <a:lstStyle/>
                    <a:p>
                      <a:pPr algn="ctr" fontAlgn="b"/>
                      <a:endParaRPr lang="en-US" sz="2800" b="1" i="0" u="none" strike="noStrike" baseline="0"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8724074"/>
                  </a:ext>
                </a:extLst>
              </a:tr>
              <a:tr h="345831">
                <a:tc>
                  <a:txBody>
                    <a:bodyPr/>
                    <a:lstStyle/>
                    <a:p>
                      <a:pPr algn="ctr" fontAlgn="b"/>
                      <a:endParaRPr lang="en-US" sz="1800" b="1" i="0" u="none" strike="noStrike" baseline="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800" b="1" i="0" u="none" strike="noStrike" baseline="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800" b="1" i="0" u="none" strike="noStrike" baseline="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499171515"/>
                  </a:ext>
                </a:extLst>
              </a:tr>
              <a:tr h="345831">
                <a:tc>
                  <a:txBody>
                    <a:bodyPr/>
                    <a:lstStyle/>
                    <a:p>
                      <a:pPr algn="l" fontAlgn="b"/>
                      <a:endParaRPr lang="en-US" sz="1800" b="0" i="0" u="none" strike="noStrike" baseline="0">
                        <a:solidFill>
                          <a:srgbClr val="000000"/>
                        </a:solidFill>
                        <a:effectLst/>
                        <a:latin typeface="Calibri" panose="020F0502020204030204" pitchFamily="34" charset="0"/>
                        <a:ea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r>
                        <a:rPr lang="en-US" sz="1800" b="1" i="0" u="none" strike="noStrike" baseline="0" dirty="0">
                          <a:solidFill>
                            <a:srgbClr val="000000"/>
                          </a:solidFill>
                          <a:effectLst/>
                          <a:latin typeface="Calibri" panose="020F0502020204030204" pitchFamily="34" charset="0"/>
                        </a:rPr>
                        <a:t>End of 3Q, FY22</a:t>
                      </a:r>
                    </a:p>
                  </a:txBody>
                  <a:tcPr marL="9525" marR="9525" marT="9525" marB="0" anchor="b">
                    <a:lnL>
                      <a:noFill/>
                    </a:lnL>
                    <a:lnR>
                      <a:noFill/>
                    </a:lnR>
                    <a:lnT>
                      <a:noFill/>
                    </a:lnT>
                    <a:lnB>
                      <a:noFill/>
                    </a:lnB>
                  </a:tcPr>
                </a:tc>
                <a:tc>
                  <a:txBody>
                    <a:bodyPr/>
                    <a:lstStyle/>
                    <a:p>
                      <a:pPr algn="l" fontAlgn="b"/>
                      <a:r>
                        <a:rPr lang="en-US" sz="1800" b="1" i="0" u="none" strike="noStrike" baseline="0" dirty="0">
                          <a:solidFill>
                            <a:srgbClr val="000000"/>
                          </a:solidFill>
                          <a:effectLst/>
                          <a:latin typeface="Calibri" panose="020F0502020204030204" pitchFamily="34" charset="0"/>
                        </a:rPr>
                        <a:t>End of 3Q, FY21</a:t>
                      </a:r>
                    </a:p>
                  </a:txBody>
                  <a:tcPr marL="9525" marR="9525" marT="9525" marB="0" anchor="b">
                    <a:lnL>
                      <a:noFill/>
                    </a:lnL>
                    <a:lnR>
                      <a:noFill/>
                    </a:lnR>
                    <a:lnT>
                      <a:noFill/>
                    </a:lnT>
                    <a:lnB>
                      <a:noFill/>
                    </a:lnB>
                  </a:tcPr>
                </a:tc>
                <a:extLst>
                  <a:ext uri="{0D108BD9-81ED-4DB2-BD59-A6C34878D82A}">
                    <a16:rowId xmlns:a16="http://schemas.microsoft.com/office/drawing/2014/main" val="3296342065"/>
                  </a:ext>
                </a:extLst>
              </a:tr>
              <a:tr h="345831">
                <a:tc>
                  <a:txBody>
                    <a:bodyPr/>
                    <a:lstStyle/>
                    <a:p>
                      <a:pPr algn="l" fontAlgn="b"/>
                      <a:r>
                        <a:rPr lang="en-US" sz="1800" b="1" i="0" u="none" strike="noStrike" baseline="0">
                          <a:solidFill>
                            <a:srgbClr val="000000"/>
                          </a:solidFill>
                          <a:effectLst/>
                          <a:latin typeface="Calibri" panose="020F0502020204030204" pitchFamily="34" charset="0"/>
                        </a:rPr>
                        <a:t>ASSETS</a:t>
                      </a:r>
                    </a:p>
                  </a:txBody>
                  <a:tcPr marL="9525" marR="9525" marT="9525" marB="0" anchor="b">
                    <a:lnL>
                      <a:noFill/>
                    </a:lnL>
                    <a:lnR>
                      <a:noFill/>
                    </a:lnR>
                    <a:lnT>
                      <a:noFill/>
                    </a:lnT>
                    <a:lnB>
                      <a:noFill/>
                    </a:lnB>
                  </a:tcPr>
                </a:tc>
                <a:tc>
                  <a:txBody>
                    <a:bodyPr/>
                    <a:lstStyle/>
                    <a:p>
                      <a:pPr algn="l" fontAlgn="b"/>
                      <a:endParaRPr lang="en-US" sz="1800" b="0" i="0" u="none" strike="noStrike" baseline="0"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baseline="0"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753549681"/>
                  </a:ext>
                </a:extLst>
              </a:tr>
              <a:tr h="345831">
                <a:tc>
                  <a:txBody>
                    <a:bodyPr/>
                    <a:lstStyle/>
                    <a:p>
                      <a:pPr algn="r" fontAlgn="b"/>
                      <a:r>
                        <a:rPr lang="en-US" sz="1800" b="0" i="0" u="none" strike="noStrike" baseline="0" dirty="0">
                          <a:solidFill>
                            <a:srgbClr val="000000"/>
                          </a:solidFill>
                          <a:effectLst/>
                          <a:latin typeface="Calibri" panose="020F0502020204030204" pitchFamily="34" charset="0"/>
                        </a:rPr>
                        <a:t>Total Current Assets</a:t>
                      </a:r>
                    </a:p>
                  </a:txBody>
                  <a:tcPr marL="9525" marR="9525" marT="9525" marB="0" anchor="b">
                    <a:lnL>
                      <a:noFill/>
                    </a:lnL>
                    <a:lnR>
                      <a:noFill/>
                    </a:lnR>
                    <a:lnT>
                      <a:noFill/>
                    </a:lnT>
                    <a:lnB>
                      <a:noFill/>
                    </a:lnB>
                  </a:tcPr>
                </a:tc>
                <a:tc>
                  <a:txBody>
                    <a:bodyPr/>
                    <a:lstStyle/>
                    <a:p>
                      <a:pPr algn="r" fontAlgn="b"/>
                      <a:r>
                        <a:rPr lang="en-US" sz="1800" b="0" i="0" u="none" strike="noStrike" baseline="0" dirty="0">
                          <a:solidFill>
                            <a:srgbClr val="000000"/>
                          </a:solidFill>
                          <a:effectLst/>
                          <a:latin typeface="Calibri" panose="020F0502020204030204" pitchFamily="34" charset="0"/>
                        </a:rPr>
                        <a:t>           1,514,220 </a:t>
                      </a:r>
                    </a:p>
                  </a:txBody>
                  <a:tcPr marL="9525" marR="9525" marT="9525" marB="0" anchor="b">
                    <a:lnL>
                      <a:noFill/>
                    </a:lnL>
                    <a:lnR>
                      <a:noFill/>
                    </a:lnR>
                    <a:lnT>
                      <a:noFill/>
                    </a:lnT>
                    <a:lnB>
                      <a:noFill/>
                    </a:lnB>
                  </a:tcPr>
                </a:tc>
                <a:tc>
                  <a:txBody>
                    <a:bodyPr/>
                    <a:lstStyle/>
                    <a:p>
                      <a:pPr algn="r" fontAlgn="b"/>
                      <a:r>
                        <a:rPr lang="en-US" sz="1800" b="0" i="0" u="none" strike="noStrike" baseline="0" dirty="0">
                          <a:solidFill>
                            <a:srgbClr val="000000"/>
                          </a:solidFill>
                          <a:effectLst/>
                          <a:latin typeface="Calibri" panose="020F0502020204030204" pitchFamily="34" charset="0"/>
                        </a:rPr>
                        <a:t>   1,583,811         </a:t>
                      </a:r>
                    </a:p>
                  </a:txBody>
                  <a:tcPr marL="9525" marR="9525" marT="9525" marB="0" anchor="b">
                    <a:lnL>
                      <a:noFill/>
                    </a:lnL>
                    <a:lnR>
                      <a:noFill/>
                    </a:lnR>
                    <a:lnT>
                      <a:noFill/>
                    </a:lnT>
                    <a:lnB>
                      <a:noFill/>
                    </a:lnB>
                  </a:tcPr>
                </a:tc>
                <a:extLst>
                  <a:ext uri="{0D108BD9-81ED-4DB2-BD59-A6C34878D82A}">
                    <a16:rowId xmlns:a16="http://schemas.microsoft.com/office/drawing/2014/main" val="2074825950"/>
                  </a:ext>
                </a:extLst>
              </a:tr>
              <a:tr h="345831">
                <a:tc>
                  <a:txBody>
                    <a:bodyPr/>
                    <a:lstStyle/>
                    <a:p>
                      <a:pPr algn="r" fontAlgn="b"/>
                      <a:r>
                        <a:rPr lang="en-US" sz="1800" b="0" i="0" u="none" strike="noStrike" baseline="0" dirty="0">
                          <a:solidFill>
                            <a:srgbClr val="000000"/>
                          </a:solidFill>
                          <a:effectLst/>
                          <a:latin typeface="Calibri" panose="020F0502020204030204" pitchFamily="34" charset="0"/>
                        </a:rPr>
                        <a:t>Total Fixed Assets</a:t>
                      </a:r>
                    </a:p>
                  </a:txBody>
                  <a:tcPr marL="9525" marR="9525" marT="9525" marB="0" anchor="b">
                    <a:lnL>
                      <a:noFill/>
                    </a:lnL>
                    <a:lnR>
                      <a:noFill/>
                    </a:lnR>
                    <a:lnT>
                      <a:noFill/>
                    </a:lnT>
                    <a:lnB>
                      <a:noFill/>
                    </a:lnB>
                  </a:tcPr>
                </a:tc>
                <a:tc>
                  <a:txBody>
                    <a:bodyPr/>
                    <a:lstStyle/>
                    <a:p>
                      <a:pPr algn="r" fontAlgn="b"/>
                      <a:r>
                        <a:rPr lang="en-US" sz="1800" b="0" i="0" u="none" strike="noStrike" baseline="0" dirty="0">
                          <a:solidFill>
                            <a:srgbClr val="000000"/>
                          </a:solidFill>
                          <a:effectLst/>
                          <a:latin typeface="Calibri" panose="020F0502020204030204" pitchFamily="34" charset="0"/>
                        </a:rPr>
                        <a:t>                   855 </a:t>
                      </a:r>
                    </a:p>
                  </a:txBody>
                  <a:tcPr marL="9525" marR="9525" marT="9525" marB="0" anchor="b">
                    <a:lnL>
                      <a:noFill/>
                    </a:lnL>
                    <a:lnR>
                      <a:noFill/>
                    </a:lnR>
                    <a:lnT>
                      <a:noFill/>
                    </a:lnT>
                    <a:lnB>
                      <a:noFill/>
                    </a:lnB>
                  </a:tcPr>
                </a:tc>
                <a:tc>
                  <a:txBody>
                    <a:bodyPr/>
                    <a:lstStyle/>
                    <a:p>
                      <a:pPr algn="r" fontAlgn="b"/>
                      <a:r>
                        <a:rPr lang="en-US" sz="1800" b="0" i="0" u="none" strike="noStrike" baseline="0" dirty="0">
                          <a:solidFill>
                            <a:srgbClr val="000000"/>
                          </a:solidFill>
                          <a:effectLst/>
                          <a:latin typeface="Calibri" panose="020F0502020204030204" pitchFamily="34" charset="0"/>
                        </a:rPr>
                        <a:t>           1425</a:t>
                      </a:r>
                    </a:p>
                  </a:txBody>
                  <a:tcPr marL="9525" marR="9525" marT="9525" marB="0" anchor="b">
                    <a:lnL>
                      <a:noFill/>
                    </a:lnL>
                    <a:lnR>
                      <a:noFill/>
                    </a:lnR>
                    <a:lnT>
                      <a:noFill/>
                    </a:lnT>
                    <a:lnB>
                      <a:noFill/>
                    </a:lnB>
                  </a:tcPr>
                </a:tc>
                <a:extLst>
                  <a:ext uri="{0D108BD9-81ED-4DB2-BD59-A6C34878D82A}">
                    <a16:rowId xmlns:a16="http://schemas.microsoft.com/office/drawing/2014/main" val="1022991226"/>
                  </a:ext>
                </a:extLst>
              </a:tr>
              <a:tr h="345831">
                <a:tc>
                  <a:txBody>
                    <a:bodyPr/>
                    <a:lstStyle/>
                    <a:p>
                      <a:pPr algn="l" fontAlgn="b"/>
                      <a:r>
                        <a:rPr lang="en-US" sz="1800" b="1" i="0" u="none" strike="noStrike" baseline="0" dirty="0">
                          <a:solidFill>
                            <a:srgbClr val="000000"/>
                          </a:solidFill>
                          <a:effectLst/>
                          <a:latin typeface="Calibri" panose="020F0502020204030204" pitchFamily="34" charset="0"/>
                        </a:rPr>
                        <a:t>TOTAL ASSETS</a:t>
                      </a:r>
                    </a:p>
                  </a:txBody>
                  <a:tcPr marL="9525" marR="9525" marT="9525" marB="0" anchor="b">
                    <a:lnL>
                      <a:noFill/>
                    </a:lnL>
                    <a:lnR>
                      <a:noFill/>
                    </a:lnR>
                    <a:lnT>
                      <a:noFill/>
                    </a:lnT>
                    <a:lnB>
                      <a:noFill/>
                    </a:lnB>
                  </a:tcPr>
                </a:tc>
                <a:tc>
                  <a:txBody>
                    <a:bodyPr/>
                    <a:lstStyle/>
                    <a:p>
                      <a:pPr algn="r" fontAlgn="b"/>
                      <a:r>
                        <a:rPr lang="en-US" sz="1800" b="1" i="0" u="none" strike="noStrike" baseline="0" dirty="0">
                          <a:solidFill>
                            <a:srgbClr val="000000"/>
                          </a:solidFill>
                          <a:effectLst/>
                          <a:latin typeface="Calibri" panose="020F0502020204030204" pitchFamily="34" charset="0"/>
                        </a:rPr>
                        <a:t>           1,515,574 </a:t>
                      </a:r>
                    </a:p>
                  </a:txBody>
                  <a:tcPr marL="9525" marR="9525" marT="9525" marB="0" anchor="b">
                    <a:lnL>
                      <a:noFill/>
                    </a:lnL>
                    <a:lnR>
                      <a:noFill/>
                    </a:lnR>
                    <a:lnT>
                      <a:noFill/>
                    </a:lnT>
                    <a:lnB>
                      <a:noFill/>
                    </a:lnB>
                  </a:tcPr>
                </a:tc>
                <a:tc>
                  <a:txBody>
                    <a:bodyPr/>
                    <a:lstStyle/>
                    <a:p>
                      <a:pPr algn="r" fontAlgn="b"/>
                      <a:r>
                        <a:rPr lang="en-US" sz="1800" b="1" i="0" u="none" strike="noStrike" baseline="0" dirty="0">
                          <a:solidFill>
                            <a:srgbClr val="000000"/>
                          </a:solidFill>
                          <a:effectLst/>
                          <a:latin typeface="Calibri" panose="020F0502020204030204" pitchFamily="34" charset="0"/>
                        </a:rPr>
                        <a:t>   1,585,735</a:t>
                      </a:r>
                    </a:p>
                  </a:txBody>
                  <a:tcPr marL="9525" marR="9525" marT="9525" marB="0" anchor="b">
                    <a:lnL>
                      <a:noFill/>
                    </a:lnL>
                    <a:lnR>
                      <a:noFill/>
                    </a:lnR>
                    <a:lnT>
                      <a:noFill/>
                    </a:lnT>
                    <a:lnB>
                      <a:noFill/>
                    </a:lnB>
                  </a:tcPr>
                </a:tc>
                <a:extLst>
                  <a:ext uri="{0D108BD9-81ED-4DB2-BD59-A6C34878D82A}">
                    <a16:rowId xmlns:a16="http://schemas.microsoft.com/office/drawing/2014/main" val="2367497483"/>
                  </a:ext>
                </a:extLst>
              </a:tr>
              <a:tr h="345831">
                <a:tc>
                  <a:txBody>
                    <a:bodyPr/>
                    <a:lstStyle/>
                    <a:p>
                      <a:pPr algn="l" fontAlgn="b"/>
                      <a:endParaRPr lang="en-US" sz="1800" b="0" i="0" u="none" strike="noStrike" baseline="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800" b="0" i="0" u="none" strike="noStrike" baseline="0"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800" b="0" i="0" u="none" strike="noStrike" baseline="0"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613577648"/>
                  </a:ext>
                </a:extLst>
              </a:tr>
              <a:tr h="345831">
                <a:tc>
                  <a:txBody>
                    <a:bodyPr/>
                    <a:lstStyle/>
                    <a:p>
                      <a:pPr algn="l" fontAlgn="b"/>
                      <a:r>
                        <a:rPr lang="en-US" sz="1800" b="1" i="0" u="none" strike="noStrike" baseline="0">
                          <a:solidFill>
                            <a:srgbClr val="000000"/>
                          </a:solidFill>
                          <a:effectLst/>
                          <a:latin typeface="Calibri" panose="020F0502020204030204" pitchFamily="34" charset="0"/>
                        </a:rPr>
                        <a:t>LIABILITIES &amp; NET ASSETS</a:t>
                      </a:r>
                    </a:p>
                  </a:txBody>
                  <a:tcPr marL="9525" marR="9525" marT="9525" marB="0" anchor="b">
                    <a:lnL>
                      <a:noFill/>
                    </a:lnL>
                    <a:lnR>
                      <a:noFill/>
                    </a:lnR>
                    <a:lnT>
                      <a:noFill/>
                    </a:lnT>
                    <a:lnB>
                      <a:noFill/>
                    </a:lnB>
                  </a:tcPr>
                </a:tc>
                <a:tc>
                  <a:txBody>
                    <a:bodyPr/>
                    <a:lstStyle/>
                    <a:p>
                      <a:pPr algn="r" fontAlgn="b"/>
                      <a:endParaRPr lang="en-US" sz="1800" b="0" i="0" u="none" strike="noStrike" baseline="0"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800" b="0" i="0" u="none" strike="noStrike" baseline="0"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907797078"/>
                  </a:ext>
                </a:extLst>
              </a:tr>
              <a:tr h="345831">
                <a:tc>
                  <a:txBody>
                    <a:bodyPr/>
                    <a:lstStyle/>
                    <a:p>
                      <a:pPr algn="r" fontAlgn="b"/>
                      <a:r>
                        <a:rPr lang="en-US" sz="1800" b="0" i="0" u="none" strike="noStrike" baseline="0">
                          <a:solidFill>
                            <a:srgbClr val="000000"/>
                          </a:solidFill>
                          <a:effectLst/>
                          <a:latin typeface="Calibri" panose="020F0502020204030204" pitchFamily="34" charset="0"/>
                        </a:rPr>
                        <a:t>Total Liabilities</a:t>
                      </a:r>
                    </a:p>
                  </a:txBody>
                  <a:tcPr marL="9525" marR="9525" marT="9525" marB="0" anchor="b">
                    <a:lnL>
                      <a:noFill/>
                    </a:lnL>
                    <a:lnR>
                      <a:noFill/>
                    </a:lnR>
                    <a:lnT>
                      <a:noFill/>
                    </a:lnT>
                    <a:lnB>
                      <a:noFill/>
                    </a:lnB>
                  </a:tcPr>
                </a:tc>
                <a:tc>
                  <a:txBody>
                    <a:bodyPr/>
                    <a:lstStyle/>
                    <a:p>
                      <a:pPr algn="r" fontAlgn="b"/>
                      <a:r>
                        <a:rPr lang="en-US" sz="1800" b="0" i="0" u="none" strike="noStrike" baseline="0" dirty="0">
                          <a:solidFill>
                            <a:srgbClr val="000000"/>
                          </a:solidFill>
                          <a:effectLst/>
                          <a:latin typeface="Calibri" panose="020F0502020204030204" pitchFamily="34" charset="0"/>
                        </a:rPr>
                        <a:t>              21,366</a:t>
                      </a:r>
                    </a:p>
                  </a:txBody>
                  <a:tcPr marL="9525" marR="9525" marT="9525" marB="0" anchor="b">
                    <a:lnL>
                      <a:noFill/>
                    </a:lnL>
                    <a:lnR>
                      <a:noFill/>
                    </a:lnR>
                    <a:lnT>
                      <a:noFill/>
                    </a:lnT>
                    <a:lnB>
                      <a:noFill/>
                    </a:lnB>
                  </a:tcPr>
                </a:tc>
                <a:tc>
                  <a:txBody>
                    <a:bodyPr/>
                    <a:lstStyle/>
                    <a:p>
                      <a:pPr algn="r" fontAlgn="b"/>
                      <a:r>
                        <a:rPr lang="en-US" sz="1800" b="0" i="0" u="none" strike="noStrike" baseline="0" dirty="0">
                          <a:solidFill>
                            <a:srgbClr val="000000"/>
                          </a:solidFill>
                          <a:effectLst/>
                          <a:latin typeface="Calibri" panose="020F0502020204030204" pitchFamily="34" charset="0"/>
                        </a:rPr>
                        <a:t>      39,705</a:t>
                      </a:r>
                    </a:p>
                  </a:txBody>
                  <a:tcPr marL="9525" marR="9525" marT="9525" marB="0" anchor="b">
                    <a:lnL>
                      <a:noFill/>
                    </a:lnL>
                    <a:lnR>
                      <a:noFill/>
                    </a:lnR>
                    <a:lnT>
                      <a:noFill/>
                    </a:lnT>
                    <a:lnB>
                      <a:noFill/>
                    </a:lnB>
                  </a:tcPr>
                </a:tc>
                <a:extLst>
                  <a:ext uri="{0D108BD9-81ED-4DB2-BD59-A6C34878D82A}">
                    <a16:rowId xmlns:a16="http://schemas.microsoft.com/office/drawing/2014/main" val="3764303905"/>
                  </a:ext>
                </a:extLst>
              </a:tr>
              <a:tr h="345831">
                <a:tc>
                  <a:txBody>
                    <a:bodyPr/>
                    <a:lstStyle/>
                    <a:p>
                      <a:pPr algn="r" fontAlgn="b"/>
                      <a:r>
                        <a:rPr lang="en-US" sz="1800" b="0" i="0" u="none" strike="noStrike" baseline="0">
                          <a:solidFill>
                            <a:srgbClr val="000000"/>
                          </a:solidFill>
                          <a:effectLst/>
                          <a:latin typeface="Calibri" panose="020F0502020204030204" pitchFamily="34" charset="0"/>
                        </a:rPr>
                        <a:t>Total Obligated Net Assets</a:t>
                      </a:r>
                    </a:p>
                  </a:txBody>
                  <a:tcPr marL="9525" marR="9525" marT="9525" marB="0" anchor="b">
                    <a:lnL>
                      <a:noFill/>
                    </a:lnL>
                    <a:lnR>
                      <a:noFill/>
                    </a:lnR>
                    <a:lnT>
                      <a:noFill/>
                    </a:lnT>
                    <a:lnB>
                      <a:noFill/>
                    </a:lnB>
                  </a:tcPr>
                </a:tc>
                <a:tc>
                  <a:txBody>
                    <a:bodyPr/>
                    <a:lstStyle/>
                    <a:p>
                      <a:pPr algn="r" fontAlgn="b"/>
                      <a:r>
                        <a:rPr lang="en-US" sz="1800" b="0" i="0" u="none" strike="noStrike" baseline="0" dirty="0">
                          <a:solidFill>
                            <a:srgbClr val="000000"/>
                          </a:solidFill>
                          <a:effectLst/>
                          <a:latin typeface="Calibri" panose="020F0502020204030204" pitchFamily="34" charset="0"/>
                        </a:rPr>
                        <a:t>              354,436 </a:t>
                      </a:r>
                    </a:p>
                  </a:txBody>
                  <a:tcPr marL="9525" marR="9525" marT="9525" marB="0" anchor="b">
                    <a:lnL>
                      <a:noFill/>
                    </a:lnL>
                    <a:lnR>
                      <a:noFill/>
                    </a:lnR>
                    <a:lnT>
                      <a:noFill/>
                    </a:lnT>
                    <a:lnB>
                      <a:noFill/>
                    </a:lnB>
                  </a:tcPr>
                </a:tc>
                <a:tc>
                  <a:txBody>
                    <a:bodyPr/>
                    <a:lstStyle/>
                    <a:p>
                      <a:pPr algn="r" fontAlgn="b"/>
                      <a:r>
                        <a:rPr lang="en-US" sz="1800" b="0" i="0" u="none" strike="noStrike" baseline="0" dirty="0">
                          <a:solidFill>
                            <a:srgbClr val="000000"/>
                          </a:solidFill>
                          <a:effectLst/>
                          <a:latin typeface="Calibri" panose="020F0502020204030204" pitchFamily="34" charset="0"/>
                        </a:rPr>
                        <a:t>      528,876</a:t>
                      </a:r>
                    </a:p>
                  </a:txBody>
                  <a:tcPr marL="9525" marR="9525" marT="9525" marB="0" anchor="b">
                    <a:lnL>
                      <a:noFill/>
                    </a:lnL>
                    <a:lnR>
                      <a:noFill/>
                    </a:lnR>
                    <a:lnT>
                      <a:noFill/>
                    </a:lnT>
                    <a:lnB>
                      <a:noFill/>
                    </a:lnB>
                  </a:tcPr>
                </a:tc>
                <a:extLst>
                  <a:ext uri="{0D108BD9-81ED-4DB2-BD59-A6C34878D82A}">
                    <a16:rowId xmlns:a16="http://schemas.microsoft.com/office/drawing/2014/main" val="930829098"/>
                  </a:ext>
                </a:extLst>
              </a:tr>
              <a:tr h="345831">
                <a:tc>
                  <a:txBody>
                    <a:bodyPr/>
                    <a:lstStyle/>
                    <a:p>
                      <a:pPr algn="r" fontAlgn="b"/>
                      <a:r>
                        <a:rPr lang="en-US" sz="1800" b="0" i="0" u="none" strike="noStrike" baseline="0">
                          <a:solidFill>
                            <a:srgbClr val="000000"/>
                          </a:solidFill>
                          <a:effectLst/>
                          <a:latin typeface="Calibri" panose="020F0502020204030204" pitchFamily="34" charset="0"/>
                        </a:rPr>
                        <a:t>Total Unobligated Net Assets</a:t>
                      </a:r>
                    </a:p>
                  </a:txBody>
                  <a:tcPr marL="9525" marR="9525" marT="9525" marB="0" anchor="b">
                    <a:lnL>
                      <a:noFill/>
                    </a:lnL>
                    <a:lnR>
                      <a:noFill/>
                    </a:lnR>
                    <a:lnT>
                      <a:noFill/>
                    </a:lnT>
                    <a:lnB>
                      <a:noFill/>
                    </a:lnB>
                  </a:tcPr>
                </a:tc>
                <a:tc>
                  <a:txBody>
                    <a:bodyPr/>
                    <a:lstStyle/>
                    <a:p>
                      <a:pPr algn="r" fontAlgn="b"/>
                      <a:r>
                        <a:rPr lang="en-US" sz="1800" b="0" i="0" u="none" strike="noStrike" baseline="0" dirty="0">
                          <a:solidFill>
                            <a:srgbClr val="000000"/>
                          </a:solidFill>
                          <a:effectLst/>
                          <a:latin typeface="Calibri" panose="020F0502020204030204" pitchFamily="34" charset="0"/>
                        </a:rPr>
                        <a:t>              1,139,772</a:t>
                      </a:r>
                    </a:p>
                  </a:txBody>
                  <a:tcPr marL="9525" marR="9525" marT="9525" marB="0" anchor="b">
                    <a:lnL>
                      <a:noFill/>
                    </a:lnL>
                    <a:lnR>
                      <a:noFill/>
                    </a:lnR>
                    <a:lnT>
                      <a:noFill/>
                    </a:lnT>
                    <a:lnB>
                      <a:noFill/>
                    </a:lnB>
                  </a:tcPr>
                </a:tc>
                <a:tc>
                  <a:txBody>
                    <a:bodyPr/>
                    <a:lstStyle/>
                    <a:p>
                      <a:pPr algn="r" fontAlgn="b"/>
                      <a:r>
                        <a:rPr lang="en-US" sz="1800" b="0" i="0" u="none" strike="noStrike" baseline="0" dirty="0">
                          <a:solidFill>
                            <a:srgbClr val="000000"/>
                          </a:solidFill>
                          <a:effectLst/>
                          <a:latin typeface="Calibri" panose="020F0502020204030204" pitchFamily="34" charset="0"/>
                        </a:rPr>
                        <a:t>      1,017,154</a:t>
                      </a:r>
                    </a:p>
                  </a:txBody>
                  <a:tcPr marL="9525" marR="9525" marT="9525" marB="0" anchor="b">
                    <a:lnL>
                      <a:noFill/>
                    </a:lnL>
                    <a:lnR>
                      <a:noFill/>
                    </a:lnR>
                    <a:lnT>
                      <a:noFill/>
                    </a:lnT>
                    <a:lnB>
                      <a:noFill/>
                    </a:lnB>
                  </a:tcPr>
                </a:tc>
                <a:extLst>
                  <a:ext uri="{0D108BD9-81ED-4DB2-BD59-A6C34878D82A}">
                    <a16:rowId xmlns:a16="http://schemas.microsoft.com/office/drawing/2014/main" val="2946697069"/>
                  </a:ext>
                </a:extLst>
              </a:tr>
              <a:tr h="345831">
                <a:tc>
                  <a:txBody>
                    <a:bodyPr/>
                    <a:lstStyle/>
                    <a:p>
                      <a:pPr algn="l" fontAlgn="b"/>
                      <a:r>
                        <a:rPr lang="en-US" sz="1800" b="1" i="0" u="none" strike="noStrike" baseline="0">
                          <a:solidFill>
                            <a:srgbClr val="000000"/>
                          </a:solidFill>
                          <a:effectLst/>
                          <a:latin typeface="Calibri" panose="020F0502020204030204" pitchFamily="34" charset="0"/>
                        </a:rPr>
                        <a:t>TOTAL LIABILITIES &amp; NET ASSETS</a:t>
                      </a:r>
                    </a:p>
                  </a:txBody>
                  <a:tcPr marL="9525" marR="9525" marT="9525" marB="0" anchor="b">
                    <a:lnL>
                      <a:noFill/>
                    </a:lnL>
                    <a:lnR>
                      <a:noFill/>
                    </a:lnR>
                    <a:lnT>
                      <a:noFill/>
                    </a:lnT>
                    <a:lnB>
                      <a:noFill/>
                    </a:lnB>
                  </a:tcPr>
                </a:tc>
                <a:tc>
                  <a:txBody>
                    <a:bodyPr/>
                    <a:lstStyle/>
                    <a:p>
                      <a:pPr algn="r" fontAlgn="b"/>
                      <a:r>
                        <a:rPr lang="en-US" sz="1800" b="1" i="0" u="none" strike="noStrike" baseline="0" dirty="0">
                          <a:solidFill>
                            <a:srgbClr val="000000"/>
                          </a:solidFill>
                          <a:effectLst/>
                          <a:latin typeface="Calibri" panose="020F0502020204030204" pitchFamily="34" charset="0"/>
                        </a:rPr>
                        <a:t>           1,515,574</a:t>
                      </a:r>
                    </a:p>
                  </a:txBody>
                  <a:tcPr marL="9525" marR="9525" marT="9525" marB="0" anchor="b">
                    <a:lnL>
                      <a:noFill/>
                    </a:lnL>
                    <a:lnR>
                      <a:noFill/>
                    </a:lnR>
                    <a:lnT>
                      <a:noFill/>
                    </a:lnT>
                    <a:lnB>
                      <a:noFill/>
                    </a:lnB>
                  </a:tcPr>
                </a:tc>
                <a:tc>
                  <a:txBody>
                    <a:bodyPr/>
                    <a:lstStyle/>
                    <a:p>
                      <a:pPr algn="r" fontAlgn="b"/>
                      <a:r>
                        <a:rPr lang="en-US" sz="1800" b="1" i="0" u="none" strike="noStrike" baseline="0" dirty="0">
                          <a:solidFill>
                            <a:srgbClr val="000000"/>
                          </a:solidFill>
                          <a:effectLst/>
                          <a:latin typeface="Calibri" panose="020F0502020204030204" pitchFamily="34" charset="0"/>
                        </a:rPr>
                        <a:t>   1,585,735</a:t>
                      </a:r>
                    </a:p>
                  </a:txBody>
                  <a:tcPr marL="9525" marR="9525" marT="9525" marB="0" anchor="b">
                    <a:lnL>
                      <a:noFill/>
                    </a:lnL>
                    <a:lnR>
                      <a:noFill/>
                    </a:lnR>
                    <a:lnT>
                      <a:noFill/>
                    </a:lnT>
                    <a:lnB>
                      <a:noFill/>
                    </a:lnB>
                  </a:tcPr>
                </a:tc>
                <a:extLst>
                  <a:ext uri="{0D108BD9-81ED-4DB2-BD59-A6C34878D82A}">
                    <a16:rowId xmlns:a16="http://schemas.microsoft.com/office/drawing/2014/main" val="2545622563"/>
                  </a:ext>
                </a:extLst>
              </a:tr>
            </a:tbl>
          </a:graphicData>
        </a:graphic>
      </p:graphicFrame>
      <p:sp>
        <p:nvSpPr>
          <p:cNvPr id="8" name="Rectangle 2">
            <a:extLst>
              <a:ext uri="{FF2B5EF4-FFF2-40B4-BE49-F238E27FC236}">
                <a16:creationId xmlns:a16="http://schemas.microsoft.com/office/drawing/2014/main" id="{2F3A94C3-A229-498D-B673-36AFF6A82D1D}"/>
              </a:ext>
            </a:extLst>
          </p:cNvPr>
          <p:cNvSpPr txBox="1">
            <a:spLocks noChangeArrowheads="1"/>
          </p:cNvSpPr>
          <p:nvPr/>
        </p:nvSpPr>
        <p:spPr>
          <a:xfrm>
            <a:off x="0" y="304800"/>
            <a:ext cx="9067800" cy="1447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100" normalizeH="0" baseline="0" noProof="0" dirty="0">
                <a:ln>
                  <a:noFill/>
                </a:ln>
                <a:solidFill>
                  <a:schemeClr val="bg2"/>
                </a:solidFill>
                <a:effectLst>
                  <a:outerShdw blurRad="38100" dist="38100" dir="2700000" algn="tl">
                    <a:srgbClr val="000000">
                      <a:alpha val="43137"/>
                    </a:srgbClr>
                  </a:outerShdw>
                </a:effectLst>
                <a:uLnTx/>
                <a:uFillTx/>
                <a:latin typeface="+mj-lt"/>
                <a:ea typeface="+mj-ea"/>
                <a:cs typeface="+mj-cs"/>
              </a:rPr>
              <a:t>Treasurer’s Report</a:t>
            </a:r>
            <a:br>
              <a:rPr kumimoji="0" lang="en-US" sz="3200" b="1" i="0" u="none" strike="noStrike" kern="1200" cap="none" spc="-100" normalizeH="0" baseline="0" noProof="0" dirty="0">
                <a:ln>
                  <a:noFill/>
                </a:ln>
                <a:solidFill>
                  <a:schemeClr val="bg2"/>
                </a:solidFill>
                <a:effectLst>
                  <a:outerShdw blurRad="38100" dist="38100" dir="2700000" algn="tl">
                    <a:srgbClr val="000000">
                      <a:alpha val="43137"/>
                    </a:srgbClr>
                  </a:outerShdw>
                </a:effectLst>
                <a:uLnTx/>
                <a:uFillTx/>
                <a:latin typeface="+mj-lt"/>
                <a:ea typeface="+mj-ea"/>
                <a:cs typeface="+mj-cs"/>
              </a:rPr>
            </a:br>
            <a:r>
              <a:rPr kumimoji="0" lang="en-US" sz="3200" i="0" u="none" strike="noStrike" kern="1200" cap="none" spc="-10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Statement of Financial Position</a:t>
            </a:r>
            <a:endParaRPr kumimoji="0" lang="en-US" sz="1800" i="0" u="none" strike="noStrike" kern="1200" cap="none" spc="-10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2309913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668706676"/>
              </p:ext>
            </p:extLst>
          </p:nvPr>
        </p:nvGraphicFramePr>
        <p:xfrm>
          <a:off x="609600" y="2057400"/>
          <a:ext cx="7162800" cy="2626995"/>
        </p:xfrm>
        <a:graphic>
          <a:graphicData uri="http://schemas.openxmlformats.org/drawingml/2006/table">
            <a:tbl>
              <a:tblPr/>
              <a:tblGrid>
                <a:gridCol w="50292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180975">
                <a:tc rowSpan="3">
                  <a:txBody>
                    <a:bodyPr/>
                    <a:lstStyle/>
                    <a:p>
                      <a:pPr algn="l" fontAlgn="b"/>
                      <a:r>
                        <a:rPr lang="en-US" sz="2200" b="0" i="0" u="none" strike="noStrike" dirty="0">
                          <a:solidFill>
                            <a:schemeClr val="tx1"/>
                          </a:solidFill>
                          <a:latin typeface="Arial" pitchFamily="34" charset="0"/>
                          <a:cs typeface="Arial" pitchFamily="34" charset="0"/>
                        </a:rPr>
                        <a:t>Board Designated Reserve </a:t>
                      </a:r>
                    </a:p>
                  </a:txBody>
                  <a:tcPr marL="9525" marR="9525" marT="9525" marB="0" anchor="b">
                    <a:lnL>
                      <a:noFill/>
                    </a:lnL>
                    <a:lnR>
                      <a:noFill/>
                    </a:lnR>
                    <a:lnT>
                      <a:noFill/>
                    </a:lnT>
                    <a:lnB>
                      <a:noFill/>
                    </a:lnB>
                  </a:tcPr>
                </a:tc>
                <a:tc>
                  <a:txBody>
                    <a:bodyPr/>
                    <a:lstStyle/>
                    <a:p>
                      <a:pPr algn="l" fontAlgn="b"/>
                      <a:endParaRPr lang="en-US" sz="2400" b="0" i="0" u="none" strike="noStrike">
                        <a:solidFill>
                          <a:schemeClr val="tx1"/>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80975">
                <a:tc vMerge="1">
                  <a:txBody>
                    <a:bodyPr/>
                    <a:lstStyle/>
                    <a:p>
                      <a:endParaRPr lang="en-US"/>
                    </a:p>
                  </a:txBody>
                  <a:tcPr/>
                </a:tc>
                <a:tc>
                  <a:txBody>
                    <a:bodyPr/>
                    <a:lstStyle/>
                    <a:p>
                      <a:pPr algn="l" fontAlgn="b"/>
                      <a:endParaRPr lang="en-US" sz="2400" b="0" i="0" u="none" strike="noStrike">
                        <a:solidFill>
                          <a:schemeClr val="tx1"/>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80975">
                <a:tc vMerge="1">
                  <a:txBody>
                    <a:bodyPr/>
                    <a:lstStyle/>
                    <a:p>
                      <a:endParaRPr lang="en-US"/>
                    </a:p>
                  </a:txBody>
                  <a:tcPr/>
                </a:tc>
                <a:tc>
                  <a:txBody>
                    <a:bodyPr/>
                    <a:lstStyle/>
                    <a:p>
                      <a:pPr algn="r" fontAlgn="b"/>
                      <a:r>
                        <a:rPr lang="en-US" sz="2400" b="0" i="0" u="none" strike="noStrike" dirty="0">
                          <a:solidFill>
                            <a:schemeClr val="tx1"/>
                          </a:solidFill>
                          <a:latin typeface="Arial" pitchFamily="34" charset="0"/>
                          <a:cs typeface="Arial" pitchFamily="34" charset="0"/>
                        </a:rPr>
                        <a:t>300,000 </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87020">
                <a:tc>
                  <a:txBody>
                    <a:bodyPr/>
                    <a:lstStyle/>
                    <a:p>
                      <a:pPr algn="l" fontAlgn="b"/>
                      <a:r>
                        <a:rPr lang="en-US" sz="2200" b="0" i="0" u="none" strike="noStrike" dirty="0">
                          <a:solidFill>
                            <a:schemeClr val="tx1"/>
                          </a:solidFill>
                          <a:latin typeface="Arial" pitchFamily="34" charset="0"/>
                          <a:cs typeface="Arial" pitchFamily="34" charset="0"/>
                        </a:rPr>
                        <a:t>Capital Equipment Reserve</a:t>
                      </a:r>
                    </a:p>
                  </a:txBody>
                  <a:tcPr marL="9525" marR="9525" marT="9525" marB="0" anchor="b">
                    <a:lnL>
                      <a:noFill/>
                    </a:lnL>
                    <a:lnR>
                      <a:noFill/>
                    </a:lnR>
                    <a:lnT>
                      <a:noFill/>
                    </a:lnT>
                    <a:lnB>
                      <a:noFill/>
                    </a:lnB>
                  </a:tcPr>
                </a:tc>
                <a:tc>
                  <a:txBody>
                    <a:bodyPr/>
                    <a:lstStyle/>
                    <a:p>
                      <a:pPr algn="r" fontAlgn="b"/>
                      <a:r>
                        <a:rPr lang="en-US" sz="2400" b="0" i="0" u="none" strike="noStrike" dirty="0">
                          <a:solidFill>
                            <a:schemeClr val="tx1"/>
                          </a:solidFill>
                          <a:latin typeface="Arial" pitchFamily="34" charset="0"/>
                          <a:cs typeface="Arial" pitchFamily="34" charset="0"/>
                        </a:rPr>
                        <a:t>15,000 </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87020">
                <a:tc>
                  <a:txBody>
                    <a:bodyPr/>
                    <a:lstStyle/>
                    <a:p>
                      <a:pPr algn="l" fontAlgn="b"/>
                      <a:r>
                        <a:rPr lang="en-US" sz="2200" b="0" i="0" u="none" strike="noStrike" dirty="0">
                          <a:solidFill>
                            <a:schemeClr val="tx1"/>
                          </a:solidFill>
                          <a:latin typeface="Arial"/>
                        </a:rPr>
                        <a:t>Special Project Reserve</a:t>
                      </a:r>
                    </a:p>
                  </a:txBody>
                  <a:tcPr marL="9525" marR="9525" marT="9525" marB="0" anchor="b">
                    <a:lnL>
                      <a:noFill/>
                    </a:lnL>
                    <a:lnR>
                      <a:noFill/>
                    </a:lnR>
                    <a:lnT>
                      <a:noFill/>
                    </a:lnT>
                    <a:lnB>
                      <a:noFill/>
                    </a:lnB>
                  </a:tcPr>
                </a:tc>
                <a:tc>
                  <a:txBody>
                    <a:bodyPr/>
                    <a:lstStyle/>
                    <a:p>
                      <a:pPr algn="r" fontAlgn="b"/>
                      <a:r>
                        <a:rPr lang="en-US" sz="2400" b="0" i="0" u="none" strike="noStrike" dirty="0">
                          <a:solidFill>
                            <a:schemeClr val="tx1"/>
                          </a:solidFill>
                          <a:latin typeface="Arial" panose="020B0604020202020204" pitchFamily="34" charset="0"/>
                          <a:cs typeface="Arial" panose="020B0604020202020204" pitchFamily="34" charset="0"/>
                        </a:rPr>
                        <a:t>39,436</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287020">
                <a:tc>
                  <a:txBody>
                    <a:bodyPr/>
                    <a:lstStyle/>
                    <a:p>
                      <a:pPr algn="l" fontAlgn="b"/>
                      <a:r>
                        <a:rPr lang="en-US" sz="2200" b="0" i="0" u="none" strike="noStrike" dirty="0">
                          <a:solidFill>
                            <a:schemeClr val="tx1"/>
                          </a:solidFill>
                          <a:latin typeface="Arial"/>
                        </a:rPr>
                        <a:t>Unobligated Net Assets</a:t>
                      </a:r>
                    </a:p>
                  </a:txBody>
                  <a:tcPr marL="9525" marR="9525" marT="9525" marB="0" anchor="b">
                    <a:lnL>
                      <a:noFill/>
                    </a:lnL>
                    <a:lnR>
                      <a:noFill/>
                    </a:lnR>
                    <a:lnT>
                      <a:noFill/>
                    </a:lnT>
                    <a:lnB>
                      <a:noFill/>
                    </a:lnB>
                  </a:tcPr>
                </a:tc>
                <a:tc>
                  <a:txBody>
                    <a:bodyPr/>
                    <a:lstStyle/>
                    <a:p>
                      <a:pPr algn="r" fontAlgn="b"/>
                      <a:r>
                        <a:rPr lang="en-US" sz="2400" b="0" i="0" u="sng" strike="noStrike" dirty="0">
                          <a:solidFill>
                            <a:schemeClr val="tx1"/>
                          </a:solidFill>
                          <a:latin typeface="Arial" panose="020B0604020202020204" pitchFamily="34" charset="0"/>
                          <a:cs typeface="Arial" panose="020B0604020202020204" pitchFamily="34" charset="0"/>
                        </a:rPr>
                        <a:t>1,139,772</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87020">
                <a:tc>
                  <a:txBody>
                    <a:bodyPr/>
                    <a:lstStyle/>
                    <a:p>
                      <a:pPr algn="l" fontAlgn="b"/>
                      <a:r>
                        <a:rPr lang="en-US" sz="2200" b="1" i="0" u="none" strike="noStrike" dirty="0">
                          <a:solidFill>
                            <a:schemeClr val="tx1"/>
                          </a:solidFill>
                          <a:latin typeface="Arial"/>
                        </a:rPr>
                        <a:t>Total Net Assets</a:t>
                      </a:r>
                    </a:p>
                  </a:txBody>
                  <a:tcPr marL="9525" marR="9525" marT="9525" marB="0" anchor="b">
                    <a:lnL>
                      <a:noFill/>
                    </a:lnL>
                    <a:lnR>
                      <a:noFill/>
                    </a:lnR>
                    <a:lnT>
                      <a:noFill/>
                    </a:lnT>
                    <a:lnB>
                      <a:noFill/>
                    </a:lnB>
                  </a:tcPr>
                </a:tc>
                <a:tc>
                  <a:txBody>
                    <a:bodyPr/>
                    <a:lstStyle/>
                    <a:p>
                      <a:pPr algn="r" fontAlgn="b"/>
                      <a:r>
                        <a:rPr lang="en-US" sz="2400" b="1" i="0" u="none" strike="noStrike" dirty="0">
                          <a:solidFill>
                            <a:schemeClr val="tx1"/>
                          </a:solidFill>
                          <a:latin typeface="Arial" panose="020B0604020202020204" pitchFamily="34" charset="0"/>
                          <a:cs typeface="Arial" panose="020B0604020202020204" pitchFamily="34" charset="0"/>
                        </a:rPr>
                        <a:t>1,494,208</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bl>
          </a:graphicData>
        </a:graphic>
      </p:graphicFrame>
      <p:sp>
        <p:nvSpPr>
          <p:cNvPr id="5" name="Rectangle 2"/>
          <p:cNvSpPr txBox="1">
            <a:spLocks noChangeArrowheads="1"/>
          </p:cNvSpPr>
          <p:nvPr/>
        </p:nvSpPr>
        <p:spPr>
          <a:xfrm>
            <a:off x="0" y="304800"/>
            <a:ext cx="9067800" cy="1447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100" normalizeH="0" baseline="0" noProof="0" dirty="0">
                <a:ln>
                  <a:noFill/>
                </a:ln>
                <a:solidFill>
                  <a:schemeClr val="bg2"/>
                </a:solidFill>
                <a:effectLst>
                  <a:outerShdw blurRad="38100" dist="38100" dir="2700000" algn="tl">
                    <a:srgbClr val="000000">
                      <a:alpha val="43137"/>
                    </a:srgbClr>
                  </a:outerShdw>
                </a:effectLst>
                <a:uLnTx/>
                <a:uFillTx/>
                <a:latin typeface="+mj-lt"/>
                <a:ea typeface="+mj-ea"/>
                <a:cs typeface="+mj-cs"/>
              </a:rPr>
              <a:t>Treasurer’s Report</a:t>
            </a:r>
            <a:br>
              <a:rPr kumimoji="0" lang="en-US" sz="3200" b="1" i="0" u="none" strike="noStrike" kern="1200" cap="none" spc="-100" normalizeH="0" baseline="0" noProof="0" dirty="0">
                <a:ln>
                  <a:noFill/>
                </a:ln>
                <a:solidFill>
                  <a:schemeClr val="bg2"/>
                </a:solidFill>
                <a:effectLst>
                  <a:outerShdw blurRad="38100" dist="38100" dir="2700000" algn="tl">
                    <a:srgbClr val="000000">
                      <a:alpha val="43137"/>
                    </a:srgbClr>
                  </a:outerShdw>
                </a:effectLst>
                <a:uLnTx/>
                <a:uFillTx/>
                <a:latin typeface="+mj-lt"/>
                <a:ea typeface="+mj-ea"/>
                <a:cs typeface="+mj-cs"/>
              </a:rPr>
            </a:br>
            <a:r>
              <a:rPr kumimoji="0" lang="en-US" sz="3200" i="0" u="none" strike="noStrike" kern="1200" cap="none" spc="-10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Net Assets, end of 3Q/FY22</a:t>
            </a:r>
            <a:endParaRPr kumimoji="0" lang="en-US" sz="1800" i="0" u="none" strike="noStrike" kern="1200" cap="none" spc="-10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34816425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99335</TotalTime>
  <Words>3214</Words>
  <Application>Microsoft Office PowerPoint</Application>
  <PresentationFormat>On-screen Show (4:3)</PresentationFormat>
  <Paragraphs>456</Paragraphs>
  <Slides>33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Abadi</vt:lpstr>
      <vt:lpstr>Arial</vt:lpstr>
      <vt:lpstr>Calibri</vt:lpstr>
      <vt:lpstr>Corbel</vt:lpstr>
      <vt:lpstr>Gill Sans MT</vt:lpstr>
      <vt:lpstr>Wingdings</vt:lpstr>
      <vt:lpstr>Banded</vt:lpstr>
      <vt:lpstr>NAVREF ANNUAL MEMBERSHIP MEETING</vt:lpstr>
      <vt:lpstr> Welcome</vt:lpstr>
      <vt:lpstr>Agenda</vt:lpstr>
      <vt:lpstr>Board of Directors  ELECTION RESULTS</vt:lpstr>
      <vt:lpstr>NAVREF 2022-2023 Board of Directors </vt:lpstr>
      <vt:lpstr>NAVREF Staff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Never forget</vt:lpstr>
      <vt:lpstr>Board chair</vt:lpstr>
      <vt:lpstr>PowerPoint Presentation</vt:lpstr>
      <vt:lpstr>WHAT DO I GET FOR MY MEMBERSHIP?</vt:lpstr>
      <vt:lpstr>WHAT DO I GET FOR membership?</vt:lpstr>
      <vt:lpstr>Project rogue</vt:lpstr>
      <vt:lpstr>ROGUE</vt:lpstr>
      <vt:lpstr>We are going ROGUE</vt:lpstr>
      <vt:lpstr>What is ROGUE?</vt:lpstr>
      <vt:lpstr> Timeline</vt:lpstr>
      <vt:lpstr>System Components</vt:lpstr>
      <vt:lpstr>Costs</vt:lpstr>
      <vt:lpstr>How to join</vt:lpstr>
      <vt:lpstr>NAVREF CONFERENCE</vt:lpstr>
      <vt:lpstr>Thank you to the committee</vt:lpstr>
      <vt:lpstr>What to expect</vt:lpstr>
      <vt:lpstr>Make your  experience a success</vt:lpstr>
      <vt:lpstr>Download the app [android]</vt:lpstr>
      <vt:lpstr>Download the app [Apple]</vt:lpstr>
      <vt:lpstr>welcome to the  Industry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NAVREF Annual  Membership Meeting</dc:title>
  <dc:creator>Richard Starrs</dc:creator>
  <cp:lastModifiedBy>Hawk Tran</cp:lastModifiedBy>
  <cp:revision>109</cp:revision>
  <cp:lastPrinted>2019-09-12T18:52:40Z</cp:lastPrinted>
  <dcterms:created xsi:type="dcterms:W3CDTF">2019-08-12T19:37:25Z</dcterms:created>
  <dcterms:modified xsi:type="dcterms:W3CDTF">2022-09-11T19:32:05Z</dcterms:modified>
</cp:coreProperties>
</file>