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  <p:sldMasterId id="2147483875" r:id="rId2"/>
    <p:sldMasterId id="2147483890" r:id="rId3"/>
    <p:sldMasterId id="2147483892" r:id="rId4"/>
    <p:sldMasterId id="2147483894" r:id="rId5"/>
    <p:sldMasterId id="2147483896" r:id="rId6"/>
  </p:sldMasterIdLst>
  <p:notesMasterIdLst>
    <p:notesMasterId r:id="rId21"/>
  </p:notesMasterIdLst>
  <p:sldIdLst>
    <p:sldId id="256" r:id="rId7"/>
    <p:sldId id="493" r:id="rId8"/>
    <p:sldId id="516" r:id="rId9"/>
    <p:sldId id="522" r:id="rId10"/>
    <p:sldId id="521" r:id="rId11"/>
    <p:sldId id="496" r:id="rId12"/>
    <p:sldId id="506" r:id="rId13"/>
    <p:sldId id="505" r:id="rId14"/>
    <p:sldId id="508" r:id="rId15"/>
    <p:sldId id="511" r:id="rId16"/>
    <p:sldId id="513" r:id="rId17"/>
    <p:sldId id="514" r:id="rId18"/>
    <p:sldId id="515" r:id="rId19"/>
    <p:sldId id="499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383" autoAdjust="0"/>
  </p:normalViewPr>
  <p:slideViewPr>
    <p:cSldViewPr>
      <p:cViewPr varScale="1">
        <p:scale>
          <a:sx n="67" d="100"/>
          <a:sy n="67" d="100"/>
        </p:scale>
        <p:origin x="61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31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r">
              <a:defRPr sz="1200"/>
            </a:lvl1pPr>
          </a:lstStyle>
          <a:p>
            <a:fld id="{CCAC2E0B-88AE-4579-8A6B-9914CED0602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0" tIns="46255" rIns="92510" bIns="462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3"/>
          </a:xfrm>
          <a:prstGeom prst="rect">
            <a:avLst/>
          </a:prstGeom>
        </p:spPr>
        <p:txBody>
          <a:bodyPr vert="horz" lIns="92510" tIns="46255" rIns="92510" bIns="462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r">
              <a:defRPr sz="1200"/>
            </a:lvl1pPr>
          </a:lstStyle>
          <a:p>
            <a:fld id="{92583FED-FB15-49A5-80B3-3B24B31F2C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9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3738"/>
            <a:ext cx="4616450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79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7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Reminders of Reasons for Living</a:t>
            </a:r>
            <a:r>
              <a:rPr lang="en-US" sz="1200" dirty="0"/>
              <a:t>: focuses the user on cherished memories, reminders in digital media such as photos, videos, recorded messages, music.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Distraction Tools: </a:t>
            </a:r>
            <a:r>
              <a:rPr lang="en-US" sz="1200" dirty="0"/>
              <a:t>puzzles/word search games taken from user content.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Relaxation Tools:</a:t>
            </a:r>
            <a:r>
              <a:rPr lang="en-US" sz="1200" dirty="0"/>
              <a:t> controlled breathing tool, progressive muscle relaxation, guided meditations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Preloaded inspirational quotes </a:t>
            </a:r>
            <a:r>
              <a:rPr lang="en-US" sz="1200" dirty="0"/>
              <a:t>can be supplemented or replaced by personal quotes, family aphorisms, biblical phrases, etc.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Coping Tools: </a:t>
            </a:r>
            <a:br>
              <a:rPr lang="en-US" sz="1200" dirty="0"/>
            </a:br>
            <a:r>
              <a:rPr lang="en-US" sz="1200" dirty="0"/>
              <a:t>(a) </a:t>
            </a:r>
            <a:r>
              <a:rPr lang="en-US" sz="1200" u="sng" dirty="0"/>
              <a:t>Coping Cards</a:t>
            </a:r>
            <a:r>
              <a:rPr lang="en-US" sz="1200" dirty="0"/>
              <a:t> highlight adaptive thoughts and behaviors when in crisis or to manage problematic beliefs. </a:t>
            </a:r>
            <a:br>
              <a:rPr lang="en-US" sz="1200" dirty="0"/>
            </a:br>
            <a:r>
              <a:rPr lang="en-US" sz="1200" dirty="0"/>
              <a:t>(b) </a:t>
            </a:r>
            <a:r>
              <a:rPr lang="en-US" sz="1200" u="sng" dirty="0"/>
              <a:t>Activity Planner</a:t>
            </a:r>
            <a:r>
              <a:rPr lang="en-US" sz="1200" dirty="0"/>
              <a:t>:  improves mood by getting user engaged in activities that are meaningful.  Behavioral Activation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8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Helvetica Neu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Human Resources - Leading Change!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16C8C-B38D-42D3-97B9-677B107073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20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94D435-0F60-4A98-9190-F10B6ED85F2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93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11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FOCUS:</a:t>
            </a:r>
            <a:r>
              <a:rPr lang="en-US" baseline="0" dirty="0"/>
              <a:t> </a:t>
            </a:r>
            <a:r>
              <a:rPr lang="en-US" dirty="0"/>
              <a:t>Develop</a:t>
            </a:r>
            <a:r>
              <a:rPr lang="en-US" baseline="0" dirty="0"/>
              <a:t> </a:t>
            </a:r>
            <a:r>
              <a:rPr lang="en-US" sz="1200" dirty="0"/>
              <a:t>approaches to promote healthy behaviors and active participation in </a:t>
            </a:r>
            <a:r>
              <a:rPr lang="en-US" sz="1200" i="1" dirty="0"/>
              <a:t>mental health </a:t>
            </a:r>
            <a:r>
              <a:rPr lang="en-US" sz="1200" dirty="0"/>
              <a:t>care, and improve mental health outcomes.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FOCUS: Develop</a:t>
            </a:r>
            <a:r>
              <a:rPr lang="en-US" baseline="0" dirty="0"/>
              <a:t> </a:t>
            </a:r>
            <a:r>
              <a:rPr lang="en-US" sz="1200" dirty="0"/>
              <a:t>tools and strategies that empower Veterans</a:t>
            </a:r>
            <a:r>
              <a:rPr lang="en-US" sz="1200" b="1" dirty="0"/>
              <a:t> </a:t>
            </a:r>
            <a:r>
              <a:rPr lang="en-US" sz="1200" dirty="0"/>
              <a:t>by facilitating effective </a:t>
            </a:r>
            <a:r>
              <a:rPr lang="en-US" sz="1200" i="1" dirty="0"/>
              <a:t>Veteran-care team collaboration</a:t>
            </a:r>
            <a:r>
              <a:rPr lang="en-US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Community</a:t>
            </a:r>
            <a:r>
              <a:rPr lang="en-US" sz="1200" baseline="0" dirty="0"/>
              <a:t> includes family and other supports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64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/>
              <a:t>Seek:</a:t>
            </a:r>
          </a:p>
          <a:p>
            <a:r>
              <a:rPr lang="en-US" b="0" baseline="0" dirty="0"/>
              <a:t>Better understanding of who is at risk</a:t>
            </a:r>
          </a:p>
          <a:p>
            <a:r>
              <a:rPr lang="en-US" b="0" baseline="0" dirty="0"/>
              <a:t>Better understanding of healthcare being provided and how to improve it</a:t>
            </a:r>
          </a:p>
          <a:p>
            <a:r>
              <a:rPr lang="en-US" b="0" baseline="0" dirty="0"/>
              <a:t>Improve self-care and developing some alternatives to traditional healthcare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34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9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PC is an important setting for risk detection and intervention—we know that many people who go on to die by suicide see primary care providers prior to death; only a minority of those individuals see mental health clinicians</a:t>
            </a:r>
            <a:endParaRPr lang="en-US" b="1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baseline="0" dirty="0"/>
              <a:t>80% of PCPs documented response to positive screens but only 15% documented discussing firearms safety (e.g., gun storage/locks) with their patients and only a third documented exploration/counseling around substance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Across 3 studies, 15%, 28%, 37% disclosed SI as last visits—an additional analysis suggests that Veterans who die within 7 days are more likely to endorse, suggesting that patients may not have SI at the time they are asked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In this study,</a:t>
            </a:r>
          </a:p>
          <a:p>
            <a:pPr lvl="1"/>
            <a:r>
              <a:rPr lang="en-US" dirty="0"/>
              <a:t>Suicidal thoughts considered shameful or sign of weakness</a:t>
            </a:r>
          </a:p>
          <a:p>
            <a:pPr lvl="1"/>
            <a:r>
              <a:rPr lang="en-US" dirty="0"/>
              <a:t>Suicidal thoughts not to be shared with strangers</a:t>
            </a:r>
          </a:p>
          <a:p>
            <a:pPr lvl="1"/>
            <a:r>
              <a:rPr lang="en-US" dirty="0"/>
              <a:t>Disclosure might lead to adverse consequences</a:t>
            </a:r>
          </a:p>
          <a:p>
            <a:pPr lvl="1"/>
            <a:r>
              <a:rPr lang="en-US" dirty="0"/>
              <a:t>Screening questions and process can be perceived as impersonal</a:t>
            </a:r>
            <a:r>
              <a:rPr lang="en-US" baseline="0" dirty="0"/>
              <a:t> or </a:t>
            </a:r>
            <a:r>
              <a:rPr lang="en-US" dirty="0"/>
              <a:t>perfunctory</a:t>
            </a:r>
          </a:p>
          <a:p>
            <a:pPr lvl="1"/>
            <a:r>
              <a:rPr lang="en-US" dirty="0"/>
              <a:t>Veterans often receive multiple screens and wonder if we are not listening…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3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60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83FED-FB15-49A5-80B3-3B24B31F2C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3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80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7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9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9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BK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48388"/>
            <a:ext cx="9144000" cy="385762"/>
          </a:xfrm>
          <a:prstGeom prst="rect">
            <a:avLst/>
          </a:prstGeom>
          <a:solidFill>
            <a:srgbClr val="0033A3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 defTabSz="342900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266700"/>
            <a:ext cx="210343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016000"/>
            <a:ext cx="6518275" cy="0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32338" y="6227763"/>
            <a:ext cx="3992562" cy="2079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 defTabSz="342900">
              <a:defRPr/>
            </a:pPr>
            <a:r>
              <a:rPr lang="en-US" sz="750" dirty="0">
                <a:solidFill>
                  <a:prstClr val="white"/>
                </a:solidFill>
                <a:latin typeface="Arial" panose="020B0604020202020204" pitchFamily="34" charset="0"/>
              </a:rPr>
              <a:t>© 2016 American Psychiatric Association. All rights reserved. 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457200" y="6148388"/>
            <a:ext cx="2133600" cy="365125"/>
          </a:xfrm>
          <a:prstGeom prst="rect">
            <a:avLst/>
          </a:prstGeom>
        </p:spPr>
        <p:txBody>
          <a:bodyPr lIns="68580" tIns="34290" rIns="68580" bIns="34290"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95302FC-5972-4032-BC42-F5153A7686C0}" type="slidenum">
              <a:rPr lang="en-US" altLang="en-US" sz="700" smtClean="0">
                <a:solidFill>
                  <a:srgbClr val="FFFFFF"/>
                </a:solidFill>
              </a:rPr>
              <a:pPr eaLnBrk="1" hangingPunct="1">
                <a:defRPr/>
              </a:pPr>
              <a:t>‹#›</a:t>
            </a:fld>
            <a:endParaRPr lang="en-US" altLang="en-US" sz="700">
              <a:solidFill>
                <a:srgbClr val="FFFFFF"/>
              </a:solidFill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1" y="307790"/>
            <a:ext cx="6060302" cy="586541"/>
          </a:xfrm>
        </p:spPr>
        <p:txBody>
          <a:bodyPr/>
          <a:lstStyle>
            <a:lvl1pPr algn="l">
              <a:defRPr sz="1800" cap="all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" name="Content Placeholder 25"/>
          <p:cNvSpPr>
            <a:spLocks noGrp="1"/>
          </p:cNvSpPr>
          <p:nvPr>
            <p:ph sz="quarter" idx="13"/>
          </p:nvPr>
        </p:nvSpPr>
        <p:spPr>
          <a:xfrm>
            <a:off x="457200" y="1361440"/>
            <a:ext cx="7815262" cy="4571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5124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FD16B-BCE2-400F-90D7-C51549EA9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3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7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0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7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6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6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7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9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pic>
        <p:nvPicPr>
          <p:cNvPr id="2056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72200"/>
            <a:ext cx="18288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65125"/>
            <a:ext cx="9144000" cy="841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5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5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3E3897E-D91B-4523-B702-D36A324B5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pic>
        <p:nvPicPr>
          <p:cNvPr id="205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72200"/>
            <a:ext cx="18288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65125"/>
            <a:ext cx="9144000" cy="841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pic>
        <p:nvPicPr>
          <p:cNvPr id="205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72200"/>
            <a:ext cx="18288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65125"/>
            <a:ext cx="9144000" cy="841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pic>
        <p:nvPicPr>
          <p:cNvPr id="205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72200"/>
            <a:ext cx="18288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65125"/>
            <a:ext cx="9144000" cy="841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pic>
        <p:nvPicPr>
          <p:cNvPr id="205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172200"/>
            <a:ext cx="18288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65125"/>
            <a:ext cx="9144000" cy="841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762000"/>
            <a:ext cx="7942619" cy="2133600"/>
          </a:xfrm>
        </p:spPr>
        <p:txBody>
          <a:bodyPr>
            <a:noAutofit/>
          </a:bodyPr>
          <a:lstStyle/>
          <a:p>
            <a:pPr algn="ctr"/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Improving Primary Care Risk Detection, Healthcare Response, and Self-Care to Support Veteran Suicide Prevention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922" y="3810000"/>
            <a:ext cx="8083296" cy="19177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Steven K. Dobscha, MD</a:t>
            </a:r>
          </a:p>
          <a:p>
            <a:r>
              <a:rPr lang="en-US" dirty="0">
                <a:solidFill>
                  <a:schemeClr val="tx1"/>
                </a:solidFill>
              </a:rPr>
              <a:t>VA HSR&amp;D Center to Improve Veteran Involvement in Care (CIVIC)</a:t>
            </a:r>
          </a:p>
          <a:p>
            <a:r>
              <a:rPr lang="en-US" dirty="0">
                <a:solidFill>
                  <a:schemeClr val="tx1"/>
                </a:solidFill>
              </a:rPr>
              <a:t>VA Portland Health Care System</a:t>
            </a:r>
          </a:p>
          <a:p>
            <a:r>
              <a:rPr lang="en-US" dirty="0">
                <a:solidFill>
                  <a:schemeClr val="tx1"/>
                </a:solidFill>
              </a:rPr>
              <a:t>September 27,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30750" y="521732"/>
            <a:ext cx="8877300" cy="92606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Virtual Hope Box (VHB) Smartphone App</a:t>
            </a:r>
            <a:endParaRPr lang="en-US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199" y="2286000"/>
            <a:ext cx="853224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85000"/>
            </a:pPr>
            <a:r>
              <a:rPr lang="en-US" sz="2200" u="sng" dirty="0">
                <a:cs typeface="Andalus" panose="02020603050405020304" pitchFamily="18" charset="-78"/>
              </a:rPr>
              <a:t>What is the Virtual Hope Box?</a:t>
            </a:r>
          </a:p>
          <a:p>
            <a:pPr>
              <a:buClr>
                <a:schemeClr val="accent1"/>
              </a:buClr>
              <a:buSzPct val="85000"/>
            </a:pPr>
            <a:endParaRPr lang="en-US" sz="1000" u="sng" dirty="0">
              <a:cs typeface="Andalus" panose="02020603050405020304" pitchFamily="18" charset="-78"/>
            </a:endParaRP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>
                <a:cs typeface="Andalus" panose="02020603050405020304" pitchFamily="18" charset="-78"/>
              </a:rPr>
              <a:t>Traditional Hope Box is a physical representation of </a:t>
            </a:r>
            <a:r>
              <a:rPr lang="en-US" sz="2200" b="1" dirty="0">
                <a:solidFill>
                  <a:srgbClr val="00B050"/>
                </a:solidFill>
                <a:cs typeface="Andalus" panose="02020603050405020304" pitchFamily="18" charset="-78"/>
              </a:rPr>
              <a:t>reasons for living </a:t>
            </a:r>
            <a:r>
              <a:rPr lang="en-US" sz="2200" dirty="0">
                <a:cs typeface="Andalus" panose="02020603050405020304" pitchFamily="18" charset="-78"/>
              </a:rPr>
              <a:t>that a patient creates and customizes</a:t>
            </a: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1000" dirty="0">
              <a:cs typeface="Andalus" panose="02020603050405020304" pitchFamily="18" charset="-78"/>
            </a:endParaRP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>
                <a:cs typeface="Andalus" panose="02020603050405020304" pitchFamily="18" charset="-78"/>
              </a:rPr>
              <a:t>VHB was designed for use by MH clinicians with patients to </a:t>
            </a:r>
            <a:r>
              <a:rPr lang="en-US" sz="2200" b="1" dirty="0">
                <a:solidFill>
                  <a:srgbClr val="00B050"/>
                </a:solidFill>
                <a:cs typeface="Andalus" panose="02020603050405020304" pitchFamily="18" charset="-78"/>
              </a:rPr>
              <a:t>help</a:t>
            </a:r>
            <a:r>
              <a:rPr lang="en-US" sz="2200" dirty="0">
                <a:cs typeface="Andalus" panose="02020603050405020304" pitchFamily="18" charset="-78"/>
              </a:rPr>
              <a:t> </a:t>
            </a:r>
            <a:r>
              <a:rPr lang="en-US" sz="2200" b="1" dirty="0">
                <a:solidFill>
                  <a:srgbClr val="00B050"/>
                </a:solidFill>
                <a:cs typeface="Andalus" panose="02020603050405020304" pitchFamily="18" charset="-78"/>
              </a:rPr>
              <a:t>restore emotional equilibrium </a:t>
            </a:r>
            <a:r>
              <a:rPr lang="en-US" sz="2200" dirty="0">
                <a:cs typeface="Andalus" panose="02020603050405020304" pitchFamily="18" charset="-78"/>
              </a:rPr>
              <a:t>that may occur over the course of treatment.</a:t>
            </a: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1000" dirty="0">
              <a:cs typeface="Andalus" panose="02020603050405020304" pitchFamily="18" charset="-78"/>
            </a:endParaRP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>
                <a:cs typeface="Andalus" panose="02020603050405020304" pitchFamily="18" charset="-78"/>
              </a:rPr>
              <a:t>Patient and clinician </a:t>
            </a:r>
            <a:r>
              <a:rPr lang="en-US" sz="2200" b="1" dirty="0">
                <a:solidFill>
                  <a:srgbClr val="00B050"/>
                </a:solidFill>
                <a:cs typeface="Andalus" panose="02020603050405020304" pitchFamily="18" charset="-78"/>
              </a:rPr>
              <a:t>work together</a:t>
            </a:r>
            <a:r>
              <a:rPr lang="en-US" sz="2200" b="1" dirty="0">
                <a:solidFill>
                  <a:srgbClr val="C00000"/>
                </a:solidFill>
                <a:cs typeface="Andalus" panose="02020603050405020304" pitchFamily="18" charset="-78"/>
              </a:rPr>
              <a:t> </a:t>
            </a:r>
            <a:r>
              <a:rPr lang="en-US" sz="2200" dirty="0">
                <a:cs typeface="Andalus" panose="02020603050405020304" pitchFamily="18" charset="-78"/>
              </a:rPr>
              <a:t>in the clinic to populate VHB on patient’s smartphone with appropriate </a:t>
            </a:r>
            <a:r>
              <a:rPr lang="en-US" sz="2200" b="1" dirty="0">
                <a:solidFill>
                  <a:srgbClr val="00B050"/>
                </a:solidFill>
                <a:cs typeface="Andalus" panose="02020603050405020304" pitchFamily="18" charset="-78"/>
              </a:rPr>
              <a:t>personalized</a:t>
            </a:r>
            <a:r>
              <a:rPr lang="en-US" sz="2200" dirty="0">
                <a:cs typeface="Andalus" panose="02020603050405020304" pitchFamily="18" charset="-78"/>
              </a:rPr>
              <a:t> content.</a:t>
            </a: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1000" dirty="0">
              <a:cs typeface="Andalus" panose="02020603050405020304" pitchFamily="18" charset="-78"/>
            </a:endParaRP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>
                <a:cs typeface="Andalus" panose="02020603050405020304" pitchFamily="18" charset="-78"/>
              </a:rPr>
              <a:t>Patient uses VHB </a:t>
            </a:r>
            <a:r>
              <a:rPr lang="en-US" sz="2200" b="1" dirty="0">
                <a:solidFill>
                  <a:srgbClr val="00B050"/>
                </a:solidFill>
                <a:cs typeface="Andalus" panose="02020603050405020304" pitchFamily="18" charset="-78"/>
              </a:rPr>
              <a:t>away from clinic </a:t>
            </a:r>
            <a:r>
              <a:rPr lang="en-US" sz="2200" dirty="0">
                <a:cs typeface="Andalus" panose="02020603050405020304" pitchFamily="18" charset="-78"/>
              </a:rPr>
              <a:t>and adds/changes content as needed, with guidance from clinician.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220199" y="1460810"/>
            <a:ext cx="8532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cs typeface="Andalus" panose="02020603050405020304" pitchFamily="18" charset="-78"/>
              </a:rPr>
              <a:t>Collaboration with the DoD National Center for Telehealth &amp; Technology (T2)</a:t>
            </a:r>
            <a:endParaRPr lang="en-US" sz="1000" dirty="0">
              <a:cs typeface="Andalus" panose="02020603050405020304" pitchFamily="18" charset="-7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cs typeface="Andalus" panose="02020603050405020304" pitchFamily="18" charset="-78"/>
              </a:rPr>
              <a:t>Funded by Military Suicide Research Consortium (Co-PIs: Bush, Dobscha)</a:t>
            </a:r>
          </a:p>
        </p:txBody>
      </p:sp>
    </p:spTree>
    <p:extLst>
      <p:ext uri="{BB962C8B-B14F-4D97-AF65-F5344CB8AC3E}">
        <p14:creationId xmlns:p14="http://schemas.microsoft.com/office/powerpoint/2010/main" val="261759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292086"/>
            <a:ext cx="74676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VHB User Interface</a:t>
            </a:r>
            <a:endParaRPr lang="en-US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658" y="2325866"/>
            <a:ext cx="2118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Reminders of</a:t>
            </a:r>
          </a:p>
          <a:p>
            <a:r>
              <a:rPr lang="en-US" sz="1600" b="1" dirty="0"/>
              <a:t>Reasons for Living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35658" y="4393972"/>
            <a:ext cx="1895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Distraction Tools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172887" y="3048001"/>
            <a:ext cx="1800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Inspirational quotes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658" y="5341619"/>
            <a:ext cx="2026543" cy="350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Relaxation Tools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64686" y="868971"/>
            <a:ext cx="1908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User-customized support contacts, hotline info.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5916" y="4343400"/>
            <a:ext cx="2198083" cy="830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Coping Tools: </a:t>
            </a:r>
            <a:br>
              <a:rPr lang="en-US" sz="1600" dirty="0"/>
            </a:br>
            <a:r>
              <a:rPr lang="en-US" sz="1600" dirty="0"/>
              <a:t>     </a:t>
            </a:r>
            <a:r>
              <a:rPr lang="en-US" sz="1600" u="sng" dirty="0"/>
              <a:t>Coping Cards</a:t>
            </a:r>
            <a:br>
              <a:rPr lang="en-US" sz="1600" dirty="0"/>
            </a:br>
            <a:r>
              <a:rPr lang="en-US" sz="1600" dirty="0"/>
              <a:t>     </a:t>
            </a:r>
            <a:r>
              <a:rPr lang="en-US" sz="1600" u="sng" dirty="0"/>
              <a:t>Activity Planner</a:t>
            </a:r>
            <a:endParaRPr lang="en-US" sz="1600" dirty="0"/>
          </a:p>
        </p:txBody>
      </p:sp>
      <p:pic>
        <p:nvPicPr>
          <p:cNvPr id="15" name="Picture 2" descr="Z:\PERSONAL\Bush\P3\mobile apps\Hope Box\screenshots and content\VHB_Main_color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52801" y="1143000"/>
            <a:ext cx="2698377" cy="4870511"/>
          </a:xfrm>
          <a:prstGeom prst="rect">
            <a:avLst/>
          </a:prstGeom>
          <a:noFill/>
        </p:spPr>
      </p:pic>
      <p:pic>
        <p:nvPicPr>
          <p:cNvPr id="16" name="Picture 2" descr="Virtual Hope Box - screensh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175" y="1862957"/>
            <a:ext cx="2400109" cy="38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ight Arrow 16"/>
          <p:cNvSpPr/>
          <p:nvPr/>
        </p:nvSpPr>
        <p:spPr>
          <a:xfrm rot="8521571">
            <a:off x="5825249" y="1676660"/>
            <a:ext cx="1289472" cy="281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8751846">
            <a:off x="5715426" y="5042518"/>
            <a:ext cx="1108296" cy="271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352555" y="4436100"/>
            <a:ext cx="1245408" cy="26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352555" y="5341619"/>
            <a:ext cx="1258670" cy="314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Z:\PERSONAL\Bush\P3\mobile apps\Hope Box\screenshots and content\VHB_Main_color.jpg"/>
          <p:cNvPicPr>
            <a:picLocks noChangeAspect="1" noChangeArrowheads="1"/>
          </p:cNvPicPr>
          <p:nvPr/>
        </p:nvPicPr>
        <p:blipFill rotWithShape="1">
          <a:blip r:embed="rId3" cstate="screen"/>
          <a:srcRect l="7701" t="20130" r="9634" b="41058"/>
          <a:stretch/>
        </p:blipFill>
        <p:spPr bwMode="auto">
          <a:xfrm>
            <a:off x="3475175" y="2294503"/>
            <a:ext cx="2400108" cy="2099469"/>
          </a:xfrm>
          <a:prstGeom prst="rect">
            <a:avLst/>
          </a:prstGeom>
          <a:noFill/>
        </p:spPr>
      </p:pic>
      <p:sp>
        <p:nvSpPr>
          <p:cNvPr id="23" name="Right Arrow 22"/>
          <p:cNvSpPr/>
          <p:nvPr/>
        </p:nvSpPr>
        <p:spPr>
          <a:xfrm>
            <a:off x="2362201" y="2523644"/>
            <a:ext cx="1249024" cy="239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8183968" flipV="1">
            <a:off x="5381456" y="3806392"/>
            <a:ext cx="1685386" cy="3234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87381"/>
            <a:ext cx="4072098" cy="289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99990" y="381000"/>
            <a:ext cx="8686800" cy="991391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Virtual Hope Box Clinical Trial</a:t>
            </a:r>
            <a:endParaRPr lang="en-US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09800"/>
            <a:ext cx="4876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000" dirty="0"/>
              <a:t>118 Veterans enrolled; randomized to VHB vs. enhanced usual care</a:t>
            </a: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000" dirty="0"/>
              <a:t>Significant improvements in Coping Self Efficacy, Stress, and Suicidal Ideation at 12 weeks in both groups</a:t>
            </a: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000" dirty="0"/>
              <a:t>Coping Self-Efficacy ‒ improved at 3 weeks and at 12 weeks in VHB group compared to control.</a:t>
            </a: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000" dirty="0"/>
              <a:t>VHB recipients reported higher user satisfaction compared to usual care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62000" y="1455685"/>
            <a:ext cx="812479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u="sng" dirty="0"/>
              <a:t>Objective</a:t>
            </a:r>
            <a:r>
              <a:rPr lang="en-US" sz="2100" dirty="0"/>
              <a:t>: Compare VHB with enhanced treatment as usual</a:t>
            </a:r>
          </a:p>
        </p:txBody>
      </p:sp>
    </p:spTree>
    <p:extLst>
      <p:ext uri="{BB962C8B-B14F-4D97-AF65-F5344CB8AC3E}">
        <p14:creationId xmlns:p14="http://schemas.microsoft.com/office/powerpoint/2010/main" val="398338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646428" y="685800"/>
            <a:ext cx="7773248" cy="86836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VHB Translation into Practice: 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Downloads &amp; User Guides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1828800"/>
            <a:ext cx="556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u="sng" dirty="0"/>
              <a:t>Available in Apple and Android app stores</a:t>
            </a:r>
          </a:p>
          <a:p>
            <a:pPr marL="1828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828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/>
              <a:t>Over 350,000 downloads to date; international use; positive user anecdotes</a:t>
            </a:r>
          </a:p>
          <a:p>
            <a:pPr marL="1828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828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/>
              <a:t>Ongoing efforts to disseminate in DoD and VA; highlighted in VA’s mandatory suicide prevention training</a:t>
            </a:r>
          </a:p>
          <a:p>
            <a:pPr marL="1828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828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/>
              <a:t>Downloadable </a:t>
            </a:r>
            <a:r>
              <a:rPr lang="en-US" sz="2200" b="1" dirty="0"/>
              <a:t>Clinician and Patients Use Guides </a:t>
            </a:r>
            <a:r>
              <a:rPr lang="en-US" sz="2200" dirty="0"/>
              <a:t>are</a:t>
            </a:r>
            <a:r>
              <a:rPr lang="en-US" sz="2200" b="1" dirty="0"/>
              <a:t> </a:t>
            </a:r>
            <a:r>
              <a:rPr lang="en-US" sz="2200" dirty="0"/>
              <a:t>available on Technology and Telehealth (T2) website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667000"/>
            <a:ext cx="3086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67091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019800" cy="137568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New and planned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CIVIC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05812"/>
            <a:ext cx="8534400" cy="2438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Improving care for </a:t>
            </a:r>
            <a:r>
              <a:rPr lang="en-US" sz="2200" dirty="0">
                <a:solidFill>
                  <a:srgbClr val="00B050"/>
                </a:solidFill>
              </a:rPr>
              <a:t>female Veterans </a:t>
            </a:r>
            <a:r>
              <a:rPr lang="en-US" sz="2200" dirty="0">
                <a:solidFill>
                  <a:schemeClr val="tx1"/>
                </a:solidFill>
              </a:rPr>
              <a:t>at risk for suicide</a:t>
            </a:r>
          </a:p>
          <a:p>
            <a:pPr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Expansion of pilot work on </a:t>
            </a:r>
            <a:r>
              <a:rPr lang="en-US" sz="2200" dirty="0">
                <a:solidFill>
                  <a:srgbClr val="00B050"/>
                </a:solidFill>
              </a:rPr>
              <a:t>health coaching</a:t>
            </a:r>
          </a:p>
          <a:p>
            <a:pPr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Developing methods to help at-risk Veterans </a:t>
            </a:r>
            <a:r>
              <a:rPr lang="en-US" sz="2200" dirty="0">
                <a:solidFill>
                  <a:srgbClr val="00B050"/>
                </a:solidFill>
              </a:rPr>
              <a:t>engage with community resources</a:t>
            </a:r>
            <a:endParaRPr lang="en-US" sz="20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85800"/>
            <a:ext cx="3155514" cy="2103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570" y="4876800"/>
            <a:ext cx="77914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/>
              <a:t>Using </a:t>
            </a:r>
            <a:r>
              <a:rPr lang="en-US" sz="2200" dirty="0">
                <a:solidFill>
                  <a:srgbClr val="00B050"/>
                </a:solidFill>
              </a:rPr>
              <a:t>social media </a:t>
            </a:r>
            <a:r>
              <a:rPr lang="en-US" sz="2200" dirty="0"/>
              <a:t>to engage at-risk Veterans in mental health care and to enhance social relationships</a:t>
            </a:r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/>
              <a:t>Analysis of </a:t>
            </a:r>
            <a:r>
              <a:rPr lang="en-US" sz="2200" dirty="0">
                <a:solidFill>
                  <a:srgbClr val="00B050"/>
                </a:solidFill>
              </a:rPr>
              <a:t>crisis text data </a:t>
            </a:r>
            <a:r>
              <a:rPr lang="en-US" sz="2200" dirty="0"/>
              <a:t>using content analysis/natural language processing</a:t>
            </a:r>
          </a:p>
        </p:txBody>
      </p:sp>
    </p:spTree>
    <p:extLst>
      <p:ext uri="{BB962C8B-B14F-4D97-AF65-F5344CB8AC3E}">
        <p14:creationId xmlns:p14="http://schemas.microsoft.com/office/powerpoint/2010/main" val="199702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CIVIC: Improving Veteran 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839199" cy="101118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Mission</a:t>
            </a:r>
            <a:r>
              <a:rPr lang="en-US" sz="2000" dirty="0">
                <a:solidFill>
                  <a:schemeClr val="tx1"/>
                </a:solidFill>
              </a:rPr>
              <a:t>: Conduct research that improves Veteran health and recovery by enhancing Veteran engagement in self-care, healthcare, community, and health services research.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658397"/>
              </p:ext>
            </p:extLst>
          </p:nvPr>
        </p:nvGraphicFramePr>
        <p:xfrm>
          <a:off x="2057400" y="1752600"/>
          <a:ext cx="5073766" cy="5358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Visio" r:id="rId4" imgW="4975020" imgH="5381535" progId="Visio.Drawing.11">
                  <p:embed/>
                </p:oleObj>
              </mc:Choice>
              <mc:Fallback>
                <p:oleObj name="Visio" r:id="rId4" imgW="4975020" imgH="538153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5073766" cy="5358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81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Current suicide prevention research at CIVIC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8572500" cy="5257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300" u="sng" dirty="0">
                <a:solidFill>
                  <a:schemeClr val="tx1"/>
                </a:solidFill>
              </a:rPr>
              <a:t>Risk Assessment and risk factors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Suicide risk assessment—detection and response to screens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300" u="sng" dirty="0">
                <a:solidFill>
                  <a:schemeClr val="tx1"/>
                </a:solidFill>
              </a:rPr>
              <a:t>VHA healthcare and response to risk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Experiences of Veterans with care prior to suicide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Suicide risk following lung cancer detection, opioid discontinuation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300" u="sng" dirty="0">
                <a:solidFill>
                  <a:schemeClr val="tx1"/>
                </a:solidFill>
              </a:rPr>
              <a:t>Improving Veterans’ healthcare and self-care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Clinical trial of a smartphone app—Virtual Hope Box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Enhancing social connections and relationships to further depression care and suicide prevention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Health coaching for Veterans at risk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300" u="sng" dirty="0">
                <a:solidFill>
                  <a:schemeClr val="tx1"/>
                </a:solidFill>
              </a:rPr>
              <a:t>Evidence Synthesis program</a:t>
            </a:r>
            <a:r>
              <a:rPr lang="en-US" sz="2300" dirty="0">
                <a:solidFill>
                  <a:schemeClr val="tx1"/>
                </a:solidFill>
              </a:rPr>
              <a:t>: </a:t>
            </a:r>
            <a:r>
              <a:rPr lang="en-US" sz="2300" u="sng" dirty="0">
                <a:solidFill>
                  <a:schemeClr val="tx1"/>
                </a:solidFill>
              </a:rPr>
              <a:t>Systematic reviews of research on suicide intervention effectiveness</a:t>
            </a:r>
          </a:p>
        </p:txBody>
      </p:sp>
    </p:spTree>
    <p:extLst>
      <p:ext uri="{BB962C8B-B14F-4D97-AF65-F5344CB8AC3E}">
        <p14:creationId xmlns:p14="http://schemas.microsoft.com/office/powerpoint/2010/main" val="65061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Current suicide prevention research at CIVIC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8572500" cy="5257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300" u="sng" dirty="0">
                <a:solidFill>
                  <a:srgbClr val="00B050"/>
                </a:solidFill>
              </a:rPr>
              <a:t>Risk Assessment and risk factors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Suicide risk assessment—detection and response to screens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300" u="sng" dirty="0">
                <a:solidFill>
                  <a:srgbClr val="00B050"/>
                </a:solidFill>
              </a:rPr>
              <a:t>VHA healthcare and response to risk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Experiences of Veterans with care prior to suicide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Suicide risk following lung cancer detection, opioid discontinuation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300" u="sng" dirty="0">
                <a:solidFill>
                  <a:srgbClr val="00B050"/>
                </a:solidFill>
              </a:rPr>
              <a:t>Improving Veterans’ healthcare and self-care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Clinical trial of a smartphone app—Virtual Hope Box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Enhancing social connections and relationships to further depression care and suicide prevention</a:t>
            </a:r>
          </a:p>
          <a:p>
            <a:pPr lvl="1">
              <a:spcAft>
                <a:spcPts val="600"/>
              </a:spcAft>
            </a:pPr>
            <a:r>
              <a:rPr lang="en-US" sz="1900" dirty="0">
                <a:solidFill>
                  <a:schemeClr val="tx1"/>
                </a:solidFill>
              </a:rPr>
              <a:t>Health coaching for Veterans at risk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300" u="sng" dirty="0">
                <a:solidFill>
                  <a:schemeClr val="tx1"/>
                </a:solidFill>
              </a:rPr>
              <a:t>Evidence Synthesis program</a:t>
            </a:r>
            <a:r>
              <a:rPr lang="en-US" sz="2300" dirty="0">
                <a:solidFill>
                  <a:schemeClr val="tx1"/>
                </a:solidFill>
              </a:rPr>
              <a:t>: </a:t>
            </a:r>
            <a:r>
              <a:rPr lang="en-US" sz="2300" u="sng" dirty="0">
                <a:solidFill>
                  <a:schemeClr val="tx1"/>
                </a:solidFill>
              </a:rPr>
              <a:t>Systematic reviews of research on suicide intervention effectiveness</a:t>
            </a:r>
          </a:p>
        </p:txBody>
      </p:sp>
    </p:spTree>
    <p:extLst>
      <p:ext uri="{BB962C8B-B14F-4D97-AF65-F5344CB8AC3E}">
        <p14:creationId xmlns:p14="http://schemas.microsoft.com/office/powerpoint/2010/main" val="422270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63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Two VA HSR&amp;D-funded studies: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69630" cy="198120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Objective</a:t>
            </a:r>
            <a:r>
              <a:rPr lang="en-US" dirty="0">
                <a:solidFill>
                  <a:schemeClr val="tx1"/>
                </a:solidFill>
              </a:rPr>
              <a:t>: Examine suicidal ideation screening and risk assessment processes in primary care: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1700 Iraq/Afghanistan Veterans who received care at 1 of 3 VAMCs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VHA administrative datasets and manual chart review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Individual interviews of 34 Veterans with positive screens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" t="672" r="51878" b="60664"/>
          <a:stretch/>
        </p:blipFill>
        <p:spPr>
          <a:xfrm>
            <a:off x="5562600" y="3902415"/>
            <a:ext cx="3371193" cy="21253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429000"/>
            <a:ext cx="53340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Objective</a:t>
            </a:r>
            <a:r>
              <a:rPr lang="en-US" sz="2400" dirty="0"/>
              <a:t>: Examine processes of care prior to suicide</a:t>
            </a:r>
          </a:p>
          <a:p>
            <a:pPr marL="54864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Obtained death certificate data from 11 states for Veterans who died by suicide in 2009 and had received VHA care</a:t>
            </a:r>
          </a:p>
          <a:p>
            <a:pPr marL="54864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VHA administrative data</a:t>
            </a:r>
          </a:p>
          <a:p>
            <a:pPr marL="54864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Content analysis of chart clinical progress notes to learn more about Women and Iraq/Afghanistan Veterans</a:t>
            </a:r>
          </a:p>
        </p:txBody>
      </p:sp>
    </p:spTree>
    <p:extLst>
      <p:ext uri="{BB962C8B-B14F-4D97-AF65-F5344CB8AC3E}">
        <p14:creationId xmlns:p14="http://schemas.microsoft.com/office/powerpoint/2010/main" val="407560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" y="1521334"/>
            <a:ext cx="5486400" cy="1676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Suicidal thoughts are common among Veterans of Iraq and Afghanistan with depression symptoms (approximately 1/3)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pPr lvl="1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409700"/>
            <a:ext cx="2572710" cy="17880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252674"/>
            <a:ext cx="8496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400" dirty="0"/>
              <a:t>Primary care providers are generally respond to positive screens, but often do not follow-up with important questions or messages to Veterans</a:t>
            </a:r>
          </a:p>
          <a:p>
            <a:pPr>
              <a:buClr>
                <a:schemeClr val="accent1"/>
              </a:buClr>
              <a:buSzPct val="85000"/>
            </a:pPr>
            <a:endParaRPr lang="en-US" sz="2000" dirty="0"/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400" dirty="0"/>
              <a:t>Many Veterans treated in VHA who go on to die by suicide have their last interactions with primary care providers</a:t>
            </a:r>
          </a:p>
          <a:p>
            <a:pPr marL="6400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/>
              <a:t>Half of these visits are for routine follow-up</a:t>
            </a:r>
          </a:p>
          <a:p>
            <a:pPr marL="640080" lvl="1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200" dirty="0"/>
              <a:t>Most Veterans deny suicidal ideation when asked about it at their last visits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533400"/>
            <a:ext cx="84201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Risk detection in primary care is important</a:t>
            </a:r>
          </a:p>
        </p:txBody>
      </p:sp>
    </p:spTree>
    <p:extLst>
      <p:ext uri="{BB962C8B-B14F-4D97-AF65-F5344CB8AC3E}">
        <p14:creationId xmlns:p14="http://schemas.microsoft.com/office/powerpoint/2010/main" val="353508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447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Veterans of Iraq and Afghanistan are often reluctant to disclose suicidal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620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“I know I am hurting, physically and mentally, but the thought of trying to get help is a sign of weakness.” (Participant F)</a:t>
            </a:r>
          </a:p>
          <a:p>
            <a:pPr marL="0" indent="0">
              <a:buNone/>
            </a:pPr>
            <a:endParaRPr lang="en-US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“I wouldn’t feel comfortable. If it was a new doctor or a new nurse…I’d be too afraid of them. I wouldn’t know how to explain it. I’d be too uncomfortable with the strangers.” (Participant 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4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371600"/>
            <a:ext cx="8569569" cy="5105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Primary care is an important environment for detecting and intervening with Veterans at risk for suicide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Screening in primary care may identify people at risk who would otherwise go unidentified, </a:t>
            </a:r>
            <a:r>
              <a:rPr lang="en-US" u="sng" dirty="0">
                <a:solidFill>
                  <a:schemeClr val="tx1"/>
                </a:solidFill>
              </a:rPr>
              <a:t>but cannot be relied upon by itself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Discussions about suicide risk should be embedded in conversations between Veterans and trusted clinicians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2300" dirty="0">
                <a:solidFill>
                  <a:srgbClr val="00B050"/>
                </a:solidFill>
              </a:rPr>
              <a:t>“He actually sat down. He talked to me. He looked at 	me. He didn’t take his eyes off me. He talked to me 	and that’s what made me feel a lot better.” (Participant 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8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18" b="22223"/>
          <a:stretch/>
        </p:blipFill>
        <p:spPr>
          <a:xfrm>
            <a:off x="5334000" y="738188"/>
            <a:ext cx="2888590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955" y="1957388"/>
            <a:ext cx="84493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400" dirty="0"/>
              <a:t>Primary care teams would benefit from additional education and support for assessment and counseling that occurs </a:t>
            </a:r>
            <a:r>
              <a:rPr lang="en-US" sz="2400" i="1" dirty="0"/>
              <a:t>after</a:t>
            </a:r>
            <a:r>
              <a:rPr lang="en-US" sz="2400" dirty="0"/>
              <a:t> screening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82880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400" dirty="0"/>
              <a:t>Priorities for intervention development and testing include: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955" y="4038600"/>
            <a:ext cx="84455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lvl="2" indent="-182880">
              <a:spcAft>
                <a:spcPts val="60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400" dirty="0"/>
              <a:t>Helping clinicians and Veterans develop and sustain more trusting, collaborative relationships</a:t>
            </a:r>
          </a:p>
          <a:p>
            <a:pPr marL="640080" lvl="2" indent="-182880"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400" dirty="0"/>
              <a:t>Expanding treatment beyond the clinic and self-care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585788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More Implications</a:t>
            </a:r>
          </a:p>
        </p:txBody>
      </p:sp>
    </p:spTree>
    <p:extLst>
      <p:ext uri="{BB962C8B-B14F-4D97-AF65-F5344CB8AC3E}">
        <p14:creationId xmlns:p14="http://schemas.microsoft.com/office/powerpoint/2010/main" val="2325810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_PP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IVIC_PP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IVIC_PP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IVIC_PP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IVIC_PP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2320</TotalTime>
  <Words>1286</Words>
  <Application>Microsoft Office PowerPoint</Application>
  <PresentationFormat>On-screen Show (4:3)</PresentationFormat>
  <Paragraphs>145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Andalus</vt:lpstr>
      <vt:lpstr>Arial</vt:lpstr>
      <vt:lpstr>Calibri</vt:lpstr>
      <vt:lpstr>Helvetica Neue</vt:lpstr>
      <vt:lpstr>Wingdings</vt:lpstr>
      <vt:lpstr>CIVIC_PPTEMPLATE</vt:lpstr>
      <vt:lpstr>Default Design</vt:lpstr>
      <vt:lpstr>1_CIVIC_PPTEMPLATE</vt:lpstr>
      <vt:lpstr>2_CIVIC_PPTEMPLATE</vt:lpstr>
      <vt:lpstr>3_CIVIC_PPTEMPLATE</vt:lpstr>
      <vt:lpstr>5_CIVIC_PPTEMPLATE</vt:lpstr>
      <vt:lpstr>Visio</vt:lpstr>
      <vt:lpstr> Improving Primary Care Risk Detection, Healthcare Response, and Self-Care to Support Veteran Suicide Prevention</vt:lpstr>
      <vt:lpstr>CIVIC: Improving Veteran Involvement</vt:lpstr>
      <vt:lpstr>Current suicide prevention research at CIVIC</vt:lpstr>
      <vt:lpstr>Current suicide prevention research at CIVIC</vt:lpstr>
      <vt:lpstr>Two VA HSR&amp;D-funded studies:</vt:lpstr>
      <vt:lpstr>PowerPoint Presentation</vt:lpstr>
      <vt:lpstr>Veterans of Iraq and Afghanistan are often reluctant to disclose suicidal thoughts</vt:lpstr>
      <vt:lpstr>Implications</vt:lpstr>
      <vt:lpstr>PowerPoint Presentation</vt:lpstr>
      <vt:lpstr>Virtual Hope Box (VHB) Smartphone App</vt:lpstr>
      <vt:lpstr>VHB User Interface</vt:lpstr>
      <vt:lpstr>Virtual Hope Box Clinical Trial</vt:lpstr>
      <vt:lpstr>VHB Translation into Practice:  Downloads &amp; User Guides</vt:lpstr>
      <vt:lpstr>New and planned CIVIC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to Improve Veterans’ Involvement in Care (CIVIC)</dc:title>
  <dc:creator>Kovas, Anne E. (Portland)</dc:creator>
  <cp:lastModifiedBy>Dobscha, Steven (Portland)</cp:lastModifiedBy>
  <cp:revision>366</cp:revision>
  <cp:lastPrinted>2017-08-29T19:37:45Z</cp:lastPrinted>
  <dcterms:created xsi:type="dcterms:W3CDTF">2006-08-16T00:00:00Z</dcterms:created>
  <dcterms:modified xsi:type="dcterms:W3CDTF">2017-09-25T20:09:57Z</dcterms:modified>
</cp:coreProperties>
</file>