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2"/>
    <p:sldId id="357" r:id="rId3"/>
    <p:sldId id="403" r:id="rId4"/>
    <p:sldId id="358" r:id="rId5"/>
    <p:sldId id="365" r:id="rId6"/>
    <p:sldId id="366" r:id="rId7"/>
    <p:sldId id="367" r:id="rId8"/>
    <p:sldId id="369" r:id="rId9"/>
    <p:sldId id="371" r:id="rId10"/>
    <p:sldId id="374" r:id="rId11"/>
    <p:sldId id="379" r:id="rId12"/>
    <p:sldId id="383" r:id="rId13"/>
    <p:sldId id="385" r:id="rId14"/>
    <p:sldId id="386" r:id="rId15"/>
    <p:sldId id="387" r:id="rId16"/>
    <p:sldId id="389" r:id="rId17"/>
    <p:sldId id="352" r:id="rId18"/>
    <p:sldId id="353" r:id="rId19"/>
    <p:sldId id="334" r:id="rId20"/>
    <p:sldId id="332" r:id="rId21"/>
    <p:sldId id="355" r:id="rId22"/>
    <p:sldId id="354" r:id="rId23"/>
    <p:sldId id="40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00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99472" autoAdjust="0"/>
  </p:normalViewPr>
  <p:slideViewPr>
    <p:cSldViewPr snapToGrid="0" snapToObjects="1">
      <p:cViewPr>
        <p:scale>
          <a:sx n="100" d="100"/>
          <a:sy n="100" d="100"/>
        </p:scale>
        <p:origin x="-194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C2A04-1390-4753-8759-D6A5F5D0FD4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758F9E-DBC4-4BD5-9969-BFF02A582DE5}">
      <dgm:prSet phldrT="[Text]"/>
      <dgm:spPr/>
      <dgm:t>
        <a:bodyPr/>
        <a:lstStyle/>
        <a:p>
          <a:r>
            <a:rPr lang="en-US" b="1" dirty="0"/>
            <a:t>Meet the Veteran on the inpatient </a:t>
          </a:r>
          <a:r>
            <a:rPr lang="en-US" b="1" dirty="0" smtClean="0"/>
            <a:t>unit                                                                    </a:t>
          </a:r>
          <a:endParaRPr lang="en-US" dirty="0"/>
        </a:p>
      </dgm:t>
    </dgm:pt>
    <dgm:pt modelId="{86C2166B-4768-4D38-8C76-3154DDBB3762}" type="parTrans" cxnId="{65BF3907-21A7-4E5D-860A-D21C9304084A}">
      <dgm:prSet/>
      <dgm:spPr/>
      <dgm:t>
        <a:bodyPr/>
        <a:lstStyle/>
        <a:p>
          <a:endParaRPr lang="en-US"/>
        </a:p>
      </dgm:t>
    </dgm:pt>
    <dgm:pt modelId="{A673E5AC-5E83-4BD2-9CB5-CD168311271A}" type="sibTrans" cxnId="{65BF3907-21A7-4E5D-860A-D21C9304084A}">
      <dgm:prSet/>
      <dgm:spPr/>
      <dgm:t>
        <a:bodyPr/>
        <a:lstStyle/>
        <a:p>
          <a:endParaRPr lang="en-US"/>
        </a:p>
      </dgm:t>
    </dgm:pt>
    <dgm:pt modelId="{E183AE2B-173E-4823-A756-D2D8A281945B}">
      <dgm:prSet phldrT="[Text]"/>
      <dgm:spPr/>
      <dgm:t>
        <a:bodyPr/>
        <a:lstStyle/>
        <a:p>
          <a:r>
            <a:rPr lang="en-US" b="1" dirty="0"/>
            <a:t>Telephone follow-up within one day of </a:t>
          </a:r>
          <a:r>
            <a:rPr lang="en-US" b="1" dirty="0" smtClean="0"/>
            <a:t>discharge</a:t>
          </a:r>
          <a:endParaRPr lang="en-US" dirty="0"/>
        </a:p>
      </dgm:t>
    </dgm:pt>
    <dgm:pt modelId="{F1887F85-0757-458A-8E32-85DEB293ACC2}" type="parTrans" cxnId="{4EA4AE78-7B00-4513-A6DA-99B8FD9CA041}">
      <dgm:prSet/>
      <dgm:spPr/>
      <dgm:t>
        <a:bodyPr/>
        <a:lstStyle/>
        <a:p>
          <a:endParaRPr lang="en-US"/>
        </a:p>
      </dgm:t>
    </dgm:pt>
    <dgm:pt modelId="{DDD26ADD-E31F-4901-8AB4-C9F2A09098B2}" type="sibTrans" cxnId="{4EA4AE78-7B00-4513-A6DA-99B8FD9CA041}">
      <dgm:prSet/>
      <dgm:spPr/>
      <dgm:t>
        <a:bodyPr/>
        <a:lstStyle/>
        <a:p>
          <a:endParaRPr lang="en-US"/>
        </a:p>
      </dgm:t>
    </dgm:pt>
    <dgm:pt modelId="{336EA7B8-5E90-4889-9EC8-8D04975A47C3}">
      <dgm:prSet phldrT="[Text]"/>
      <dgm:spPr/>
      <dgm:t>
        <a:bodyPr/>
        <a:lstStyle/>
        <a:p>
          <a:r>
            <a:rPr lang="en-US" b="1" dirty="0"/>
            <a:t>Ongoing telephone follow-up  until engaged in </a:t>
          </a:r>
          <a:r>
            <a:rPr lang="en-US" b="1" dirty="0" smtClean="0"/>
            <a:t>care</a:t>
          </a:r>
          <a:endParaRPr lang="en-US" dirty="0"/>
        </a:p>
      </dgm:t>
    </dgm:pt>
    <dgm:pt modelId="{9F44171B-3471-48AF-850F-4D51E15DE3E1}" type="sibTrans" cxnId="{0394C172-3099-4E4C-A794-668A3AD971D0}">
      <dgm:prSet/>
      <dgm:spPr/>
      <dgm:t>
        <a:bodyPr/>
        <a:lstStyle/>
        <a:p>
          <a:endParaRPr lang="en-US"/>
        </a:p>
      </dgm:t>
    </dgm:pt>
    <dgm:pt modelId="{678C748D-43D8-4283-94A3-B0C7BA9B019F}" type="parTrans" cxnId="{0394C172-3099-4E4C-A794-668A3AD971D0}">
      <dgm:prSet/>
      <dgm:spPr/>
      <dgm:t>
        <a:bodyPr/>
        <a:lstStyle/>
        <a:p>
          <a:endParaRPr lang="en-US"/>
        </a:p>
      </dgm:t>
    </dgm:pt>
    <dgm:pt modelId="{6BBAAF8D-4C59-4DCC-BDB4-87F58DBAC269}">
      <dgm:prSet phldrT="[Text]"/>
      <dgm:spPr/>
      <dgm:t>
        <a:bodyPr/>
        <a:lstStyle/>
        <a:p>
          <a:r>
            <a:rPr lang="en-US" b="1" dirty="0"/>
            <a:t>Home visit during first week </a:t>
          </a:r>
          <a:r>
            <a:rPr lang="en-US" b="1" dirty="0" smtClean="0"/>
            <a:t>post-discharge</a:t>
          </a:r>
          <a:endParaRPr lang="en-US" dirty="0"/>
        </a:p>
      </dgm:t>
    </dgm:pt>
    <dgm:pt modelId="{3D02D30A-F2C6-45D7-96FA-E1FE5E534E52}" type="sibTrans" cxnId="{FACFA3A1-7954-42CF-9784-C37131FAB7ED}">
      <dgm:prSet/>
      <dgm:spPr/>
      <dgm:t>
        <a:bodyPr/>
        <a:lstStyle/>
        <a:p>
          <a:endParaRPr lang="en-US"/>
        </a:p>
      </dgm:t>
    </dgm:pt>
    <dgm:pt modelId="{B0645A28-BD94-4FC6-80F8-099C37A088AB}" type="parTrans" cxnId="{FACFA3A1-7954-42CF-9784-C37131FAB7ED}">
      <dgm:prSet/>
      <dgm:spPr/>
      <dgm:t>
        <a:bodyPr/>
        <a:lstStyle/>
        <a:p>
          <a:endParaRPr lang="en-US"/>
        </a:p>
      </dgm:t>
    </dgm:pt>
    <dgm:pt modelId="{39F5C5A9-DF4B-4EE6-9F17-BCC880346001}" type="pres">
      <dgm:prSet presAssocID="{052C2A04-1390-4753-8759-D6A5F5D0FD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DC152-E833-4938-BAB1-2B198B369163}" type="pres">
      <dgm:prSet presAssocID="{336EA7B8-5E90-4889-9EC8-8D04975A47C3}" presName="boxAndChildren" presStyleCnt="0"/>
      <dgm:spPr/>
      <dgm:t>
        <a:bodyPr/>
        <a:lstStyle/>
        <a:p>
          <a:endParaRPr lang="en-US"/>
        </a:p>
      </dgm:t>
    </dgm:pt>
    <dgm:pt modelId="{7A718427-71A7-425C-8749-AAAF7A538651}" type="pres">
      <dgm:prSet presAssocID="{336EA7B8-5E90-4889-9EC8-8D04975A47C3}" presName="parentTextBox" presStyleLbl="node1" presStyleIdx="0" presStyleCnt="4" custLinFactNeighborY="-16083"/>
      <dgm:spPr/>
      <dgm:t>
        <a:bodyPr/>
        <a:lstStyle/>
        <a:p>
          <a:endParaRPr lang="en-US"/>
        </a:p>
      </dgm:t>
    </dgm:pt>
    <dgm:pt modelId="{655E06E5-A445-474F-9291-0A53DF4DE798}" type="pres">
      <dgm:prSet presAssocID="{3D02D30A-F2C6-45D7-96FA-E1FE5E534E52}" presName="sp" presStyleCnt="0"/>
      <dgm:spPr/>
      <dgm:t>
        <a:bodyPr/>
        <a:lstStyle/>
        <a:p>
          <a:endParaRPr lang="en-US"/>
        </a:p>
      </dgm:t>
    </dgm:pt>
    <dgm:pt modelId="{5B75D8B1-4DB3-4563-80C6-BFB6391762F4}" type="pres">
      <dgm:prSet presAssocID="{6BBAAF8D-4C59-4DCC-BDB4-87F58DBAC269}" presName="arrowAndChildren" presStyleCnt="0"/>
      <dgm:spPr/>
      <dgm:t>
        <a:bodyPr/>
        <a:lstStyle/>
        <a:p>
          <a:endParaRPr lang="en-US"/>
        </a:p>
      </dgm:t>
    </dgm:pt>
    <dgm:pt modelId="{D5E6E5DF-E855-4503-8D48-A92B4AB78B7D}" type="pres">
      <dgm:prSet presAssocID="{6BBAAF8D-4C59-4DCC-BDB4-87F58DBAC269}" presName="parentTextArrow" presStyleLbl="node1" presStyleIdx="1" presStyleCnt="4" custLinFactNeighborY="-7123"/>
      <dgm:spPr/>
      <dgm:t>
        <a:bodyPr/>
        <a:lstStyle/>
        <a:p>
          <a:endParaRPr lang="en-US"/>
        </a:p>
      </dgm:t>
    </dgm:pt>
    <dgm:pt modelId="{F4F2443F-A661-45C2-A30C-43B07C74FFE3}" type="pres">
      <dgm:prSet presAssocID="{DDD26ADD-E31F-4901-8AB4-C9F2A09098B2}" presName="sp" presStyleCnt="0"/>
      <dgm:spPr/>
      <dgm:t>
        <a:bodyPr/>
        <a:lstStyle/>
        <a:p>
          <a:endParaRPr lang="en-US"/>
        </a:p>
      </dgm:t>
    </dgm:pt>
    <dgm:pt modelId="{75E07B03-C828-4335-9DA7-55E3825FAD9B}" type="pres">
      <dgm:prSet presAssocID="{E183AE2B-173E-4823-A756-D2D8A281945B}" presName="arrowAndChildren" presStyleCnt="0"/>
      <dgm:spPr/>
      <dgm:t>
        <a:bodyPr/>
        <a:lstStyle/>
        <a:p>
          <a:endParaRPr lang="en-US"/>
        </a:p>
      </dgm:t>
    </dgm:pt>
    <dgm:pt modelId="{80030B64-52C9-40B2-B9D5-39323CEBF85A}" type="pres">
      <dgm:prSet presAssocID="{E183AE2B-173E-4823-A756-D2D8A281945B}" presName="parentTextArrow" presStyleLbl="node1" presStyleIdx="2" presStyleCnt="4" custLinFactNeighborY="-2564"/>
      <dgm:spPr/>
      <dgm:t>
        <a:bodyPr/>
        <a:lstStyle/>
        <a:p>
          <a:endParaRPr lang="en-US"/>
        </a:p>
      </dgm:t>
    </dgm:pt>
    <dgm:pt modelId="{C24F9D27-8DAC-4527-859A-A16BEB83AD1B}" type="pres">
      <dgm:prSet presAssocID="{A673E5AC-5E83-4BD2-9CB5-CD168311271A}" presName="sp" presStyleCnt="0"/>
      <dgm:spPr/>
      <dgm:t>
        <a:bodyPr/>
        <a:lstStyle/>
        <a:p>
          <a:endParaRPr lang="en-US"/>
        </a:p>
      </dgm:t>
    </dgm:pt>
    <dgm:pt modelId="{A77E9FFB-8419-46E8-991D-D3C65CC50517}" type="pres">
      <dgm:prSet presAssocID="{E1758F9E-DBC4-4BD5-9969-BFF02A582DE5}" presName="arrowAndChildren" presStyleCnt="0"/>
      <dgm:spPr/>
      <dgm:t>
        <a:bodyPr/>
        <a:lstStyle/>
        <a:p>
          <a:endParaRPr lang="en-US"/>
        </a:p>
      </dgm:t>
    </dgm:pt>
    <dgm:pt modelId="{8CCBA3C4-2010-4686-8D10-ED1DE4CF274F}" type="pres">
      <dgm:prSet presAssocID="{E1758F9E-DBC4-4BD5-9969-BFF02A582DE5}" presName="parentTextArrow" presStyleLbl="node1" presStyleIdx="3" presStyleCnt="4" custLinFactNeighborX="64281" custLinFactNeighborY="-5668"/>
      <dgm:spPr/>
      <dgm:t>
        <a:bodyPr/>
        <a:lstStyle/>
        <a:p>
          <a:endParaRPr lang="en-US"/>
        </a:p>
      </dgm:t>
    </dgm:pt>
  </dgm:ptLst>
  <dgm:cxnLst>
    <dgm:cxn modelId="{93F6E09C-168B-7449-BC10-F598282527B4}" type="presOf" srcId="{E1758F9E-DBC4-4BD5-9969-BFF02A582DE5}" destId="{8CCBA3C4-2010-4686-8D10-ED1DE4CF274F}" srcOrd="0" destOrd="0" presId="urn:microsoft.com/office/officeart/2005/8/layout/process4"/>
    <dgm:cxn modelId="{FACFA3A1-7954-42CF-9784-C37131FAB7ED}" srcId="{052C2A04-1390-4753-8759-D6A5F5D0FD44}" destId="{6BBAAF8D-4C59-4DCC-BDB4-87F58DBAC269}" srcOrd="2" destOrd="0" parTransId="{B0645A28-BD94-4FC6-80F8-099C37A088AB}" sibTransId="{3D02D30A-F2C6-45D7-96FA-E1FE5E534E52}"/>
    <dgm:cxn modelId="{4EA4AE78-7B00-4513-A6DA-99B8FD9CA041}" srcId="{052C2A04-1390-4753-8759-D6A5F5D0FD44}" destId="{E183AE2B-173E-4823-A756-D2D8A281945B}" srcOrd="1" destOrd="0" parTransId="{F1887F85-0757-458A-8E32-85DEB293ACC2}" sibTransId="{DDD26ADD-E31F-4901-8AB4-C9F2A09098B2}"/>
    <dgm:cxn modelId="{0394C172-3099-4E4C-A794-668A3AD971D0}" srcId="{052C2A04-1390-4753-8759-D6A5F5D0FD44}" destId="{336EA7B8-5E90-4889-9EC8-8D04975A47C3}" srcOrd="3" destOrd="0" parTransId="{678C748D-43D8-4283-94A3-B0C7BA9B019F}" sibTransId="{9F44171B-3471-48AF-850F-4D51E15DE3E1}"/>
    <dgm:cxn modelId="{A744B638-AA0C-1543-BB8C-189BE942D961}" type="presOf" srcId="{6BBAAF8D-4C59-4DCC-BDB4-87F58DBAC269}" destId="{D5E6E5DF-E855-4503-8D48-A92B4AB78B7D}" srcOrd="0" destOrd="0" presId="urn:microsoft.com/office/officeart/2005/8/layout/process4"/>
    <dgm:cxn modelId="{1459755F-96FC-5048-94D5-D9D154063F07}" type="presOf" srcId="{052C2A04-1390-4753-8759-D6A5F5D0FD44}" destId="{39F5C5A9-DF4B-4EE6-9F17-BCC880346001}" srcOrd="0" destOrd="0" presId="urn:microsoft.com/office/officeart/2005/8/layout/process4"/>
    <dgm:cxn modelId="{985CA3A3-5852-A24F-901B-953E55E63912}" type="presOf" srcId="{E183AE2B-173E-4823-A756-D2D8A281945B}" destId="{80030B64-52C9-40B2-B9D5-39323CEBF85A}" srcOrd="0" destOrd="0" presId="urn:microsoft.com/office/officeart/2005/8/layout/process4"/>
    <dgm:cxn modelId="{65BF3907-21A7-4E5D-860A-D21C9304084A}" srcId="{052C2A04-1390-4753-8759-D6A5F5D0FD44}" destId="{E1758F9E-DBC4-4BD5-9969-BFF02A582DE5}" srcOrd="0" destOrd="0" parTransId="{86C2166B-4768-4D38-8C76-3154DDBB3762}" sibTransId="{A673E5AC-5E83-4BD2-9CB5-CD168311271A}"/>
    <dgm:cxn modelId="{27A77284-F636-2D4D-8C1E-B83495AB9B14}" type="presOf" srcId="{336EA7B8-5E90-4889-9EC8-8D04975A47C3}" destId="{7A718427-71A7-425C-8749-AAAF7A538651}" srcOrd="0" destOrd="0" presId="urn:microsoft.com/office/officeart/2005/8/layout/process4"/>
    <dgm:cxn modelId="{F680D7D6-815A-3445-8E7D-EF180E30C4A8}" type="presParOf" srcId="{39F5C5A9-DF4B-4EE6-9F17-BCC880346001}" destId="{595DC152-E833-4938-BAB1-2B198B369163}" srcOrd="0" destOrd="0" presId="urn:microsoft.com/office/officeart/2005/8/layout/process4"/>
    <dgm:cxn modelId="{701CD50D-5110-5E4C-848F-50AD0E0F46D8}" type="presParOf" srcId="{595DC152-E833-4938-BAB1-2B198B369163}" destId="{7A718427-71A7-425C-8749-AAAF7A538651}" srcOrd="0" destOrd="0" presId="urn:microsoft.com/office/officeart/2005/8/layout/process4"/>
    <dgm:cxn modelId="{A413665F-CD09-174B-BE74-3860E8D17E90}" type="presParOf" srcId="{39F5C5A9-DF4B-4EE6-9F17-BCC880346001}" destId="{655E06E5-A445-474F-9291-0A53DF4DE798}" srcOrd="1" destOrd="0" presId="urn:microsoft.com/office/officeart/2005/8/layout/process4"/>
    <dgm:cxn modelId="{FE7BFB5F-2A09-6D42-A88A-B8C7D4C1BCFC}" type="presParOf" srcId="{39F5C5A9-DF4B-4EE6-9F17-BCC880346001}" destId="{5B75D8B1-4DB3-4563-80C6-BFB6391762F4}" srcOrd="2" destOrd="0" presId="urn:microsoft.com/office/officeart/2005/8/layout/process4"/>
    <dgm:cxn modelId="{48C68F6C-4854-0E49-8E8A-00689B775C35}" type="presParOf" srcId="{5B75D8B1-4DB3-4563-80C6-BFB6391762F4}" destId="{D5E6E5DF-E855-4503-8D48-A92B4AB78B7D}" srcOrd="0" destOrd="0" presId="urn:microsoft.com/office/officeart/2005/8/layout/process4"/>
    <dgm:cxn modelId="{6E8736FA-0BD2-4B4F-9CB8-5DF284FD867C}" type="presParOf" srcId="{39F5C5A9-DF4B-4EE6-9F17-BCC880346001}" destId="{F4F2443F-A661-45C2-A30C-43B07C74FFE3}" srcOrd="3" destOrd="0" presId="urn:microsoft.com/office/officeart/2005/8/layout/process4"/>
    <dgm:cxn modelId="{BAE176BA-B237-7743-8890-EDE4045F7C35}" type="presParOf" srcId="{39F5C5A9-DF4B-4EE6-9F17-BCC880346001}" destId="{75E07B03-C828-4335-9DA7-55E3825FAD9B}" srcOrd="4" destOrd="0" presId="urn:microsoft.com/office/officeart/2005/8/layout/process4"/>
    <dgm:cxn modelId="{89C03180-FAFF-8A48-82DB-B26CD70FF3F6}" type="presParOf" srcId="{75E07B03-C828-4335-9DA7-55E3825FAD9B}" destId="{80030B64-52C9-40B2-B9D5-39323CEBF85A}" srcOrd="0" destOrd="0" presId="urn:microsoft.com/office/officeart/2005/8/layout/process4"/>
    <dgm:cxn modelId="{B149CD12-90A1-9D49-8410-8EA22CEE37A0}" type="presParOf" srcId="{39F5C5A9-DF4B-4EE6-9F17-BCC880346001}" destId="{C24F9D27-8DAC-4527-859A-A16BEB83AD1B}" srcOrd="5" destOrd="0" presId="urn:microsoft.com/office/officeart/2005/8/layout/process4"/>
    <dgm:cxn modelId="{C03E9814-14F2-D042-9426-E350CB6E5962}" type="presParOf" srcId="{39F5C5A9-DF4B-4EE6-9F17-BCC880346001}" destId="{A77E9FFB-8419-46E8-991D-D3C65CC50517}" srcOrd="6" destOrd="0" presId="urn:microsoft.com/office/officeart/2005/8/layout/process4"/>
    <dgm:cxn modelId="{8A984CD2-46C9-0649-B08C-8CFBDB1E706D}" type="presParOf" srcId="{A77E9FFB-8419-46E8-991D-D3C65CC50517}" destId="{8CCBA3C4-2010-4686-8D10-ED1DE4CF27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18427-71A7-425C-8749-AAAF7A538651}">
      <dsp:nvSpPr>
        <dsp:cNvPr id="0" name=""/>
        <dsp:cNvSpPr/>
      </dsp:nvSpPr>
      <dsp:spPr>
        <a:xfrm>
          <a:off x="0" y="3256274"/>
          <a:ext cx="5011947" cy="738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Ongoing telephone follow-up  until engaged in </a:t>
          </a:r>
          <a:r>
            <a:rPr lang="en-US" sz="1700" b="1" kern="1200" dirty="0" smtClean="0"/>
            <a:t>care</a:t>
          </a:r>
          <a:endParaRPr lang="en-US" sz="1700" kern="1200" dirty="0"/>
        </a:p>
      </dsp:txBody>
      <dsp:txXfrm>
        <a:off x="0" y="3256274"/>
        <a:ext cx="5011947" cy="738373"/>
      </dsp:txXfrm>
    </dsp:sp>
    <dsp:sp modelId="{D5E6E5DF-E855-4503-8D48-A92B4AB78B7D}">
      <dsp:nvSpPr>
        <dsp:cNvPr id="0" name=""/>
        <dsp:cNvSpPr/>
      </dsp:nvSpPr>
      <dsp:spPr>
        <a:xfrm rot="10800000">
          <a:off x="0" y="2169594"/>
          <a:ext cx="5011947" cy="11356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Home visit during first week </a:t>
          </a:r>
          <a:r>
            <a:rPr lang="en-US" sz="1700" b="1" kern="1200" dirty="0" smtClean="0"/>
            <a:t>post-discharge</a:t>
          </a:r>
          <a:endParaRPr lang="en-US" sz="1700" kern="1200" dirty="0"/>
        </a:p>
      </dsp:txBody>
      <dsp:txXfrm rot="10800000">
        <a:off x="0" y="2169594"/>
        <a:ext cx="5011947" cy="737891"/>
      </dsp:txXfrm>
    </dsp:sp>
    <dsp:sp modelId="{80030B64-52C9-40B2-B9D5-39323CEBF85A}">
      <dsp:nvSpPr>
        <dsp:cNvPr id="0" name=""/>
        <dsp:cNvSpPr/>
      </dsp:nvSpPr>
      <dsp:spPr>
        <a:xfrm rot="10800000">
          <a:off x="0" y="1096824"/>
          <a:ext cx="5011947" cy="113561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Telephone follow-up within one day of </a:t>
          </a:r>
          <a:r>
            <a:rPr lang="en-US" sz="1700" b="1" kern="1200" dirty="0" smtClean="0"/>
            <a:t>discharge</a:t>
          </a:r>
          <a:endParaRPr lang="en-US" sz="1700" kern="1200" dirty="0"/>
        </a:p>
      </dsp:txBody>
      <dsp:txXfrm rot="10800000">
        <a:off x="0" y="1096824"/>
        <a:ext cx="5011947" cy="737891"/>
      </dsp:txXfrm>
    </dsp:sp>
    <dsp:sp modelId="{8CCBA3C4-2010-4686-8D10-ED1DE4CF274F}">
      <dsp:nvSpPr>
        <dsp:cNvPr id="0" name=""/>
        <dsp:cNvSpPr/>
      </dsp:nvSpPr>
      <dsp:spPr>
        <a:xfrm rot="10800000">
          <a:off x="0" y="0"/>
          <a:ext cx="5011947" cy="113561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Meet the Veteran on the inpatient </a:t>
          </a:r>
          <a:r>
            <a:rPr lang="en-US" sz="1700" b="1" kern="1200" dirty="0" smtClean="0"/>
            <a:t>unit                                                                    </a:t>
          </a:r>
          <a:endParaRPr lang="en-US" sz="1700" kern="1200" dirty="0"/>
        </a:p>
      </dsp:txBody>
      <dsp:txXfrm rot="10800000">
        <a:off x="0" y="0"/>
        <a:ext cx="5011947" cy="73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1C28E8-8786-4252-80E2-BF800171DED3}" type="datetimeFigureOut">
              <a:rPr lang="en-US" altLang="en-US"/>
              <a:pPr>
                <a:defRPr/>
              </a:pPr>
              <a:t>9/26/2017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5ABDE6F-C9A9-403C-BC8B-E2F061C73A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72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4E8F84-45DC-40DD-B607-463D88D22AF4}" type="datetimeFigureOut">
              <a:rPr lang="en-US" altLang="en-US"/>
              <a:pPr>
                <a:defRPr/>
              </a:pPr>
              <a:t>9/26/2017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21E5C0-A6F3-430F-8C8D-3691484640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1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The vision of the Rocky Mountain MIRECC is: Veterans, their families, and the VHA will have increased information and options to make health decisions aimed at decreasing suicide risk.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36A6AF-4732-0D4F-A8AA-F7FE58BF68FC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AC51AC-B30B-4E2A-AE0F-D9A01215EDEE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93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07810"/>
            <a:ext cx="8484184" cy="1257904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2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8" y="3265714"/>
            <a:ext cx="8484185" cy="117323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 i="0" u="none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4798" y="4439333"/>
            <a:ext cx="8483600" cy="701144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i="1">
                <a:solidFill>
                  <a:srgbClr val="003F72">
                    <a:alpha val="50000"/>
                  </a:srgb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4800" y="5140855"/>
            <a:ext cx="8483600" cy="68897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600" b="0" i="0" kern="1200">
                <a:solidFill>
                  <a:srgbClr val="003F72">
                    <a:alpha val="50000"/>
                  </a:srgb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04800" y="6356350"/>
            <a:ext cx="4699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10C8A-DF03-4145-97E8-167962A557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5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ody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82" y="1378857"/>
            <a:ext cx="8486602" cy="4747306"/>
          </a:xfrm>
        </p:spPr>
        <p:txBody>
          <a:bodyPr/>
          <a:lstStyle>
            <a:lvl1pPr marL="0" indent="0">
              <a:buNone/>
              <a:defRPr sz="2600" b="1">
                <a:solidFill>
                  <a:srgbClr val="0083BE"/>
                </a:solidFill>
              </a:defRPr>
            </a:lvl1pPr>
            <a:lvl2pPr marL="457200" indent="0">
              <a:buNone/>
              <a:defRPr sz="1800"/>
            </a:lvl2pPr>
            <a:lvl3pPr>
              <a:defRPr sz="1800">
                <a:solidFill>
                  <a:schemeClr val="tx1">
                    <a:alpha val="50000"/>
                  </a:schemeClr>
                </a:solidFill>
              </a:defRPr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870858"/>
            <a:ext cx="8484184" cy="507999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26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4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ction_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3" y="2249714"/>
            <a:ext cx="8478760" cy="195942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200" b="1" u="none" kern="1200" cap="none">
                <a:solidFill>
                  <a:srgbClr val="0083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ody_te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35" y="1600200"/>
            <a:ext cx="4059841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870858"/>
            <a:ext cx="8484184" cy="507999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26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729143" y="1600200"/>
            <a:ext cx="4059841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ECD7D-9C16-4DAF-BC0D-DDAD5BEC68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67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ody_te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70857"/>
            <a:ext cx="3267452" cy="552148"/>
          </a:xfrm>
        </p:spPr>
        <p:txBody>
          <a:bodyPr anchor="b"/>
          <a:lstStyle>
            <a:lvl1pPr algn="l">
              <a:lnSpc>
                <a:spcPct val="70000"/>
              </a:lnSpc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6" y="870857"/>
            <a:ext cx="4869543" cy="5255306"/>
          </a:xfrm>
        </p:spPr>
        <p:txBody>
          <a:bodyPr/>
          <a:lstStyle>
            <a:lvl1pPr>
              <a:defRPr sz="2800">
                <a:solidFill>
                  <a:srgbClr val="0083BE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18636" y="1435100"/>
            <a:ext cx="3261554" cy="46910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3CC30-5FC9-4D52-A301-B71BA5C377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5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301625" y="876300"/>
            <a:ext cx="84788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u="none" kern="1200" cap="none">
                <a:solidFill>
                  <a:srgbClr val="0083BE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dirty="0" smtClean="0"/>
              <a:t>Click to edit Master title style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/>
              <a:t>Click to edit Master title style</a:t>
            </a:r>
          </a:p>
          <a:p>
            <a:pPr>
              <a:lnSpc>
                <a:spcPct val="70000"/>
              </a:lnSpc>
              <a:defRPr/>
            </a:pPr>
            <a:endParaRPr lang="en-US" dirty="0"/>
          </a:p>
        </p:txBody>
      </p:sp>
      <p:pic>
        <p:nvPicPr>
          <p:cNvPr id="3" name="Picture 4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6C5E9-4837-46AA-BC0F-6043E6C656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18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10300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ody_te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382" y="870857"/>
            <a:ext cx="5486400" cy="3856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82" y="5367338"/>
            <a:ext cx="5486400" cy="758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D0B3F-DD06-4F25-90E5-AC0665E77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8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dy_t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168" y="1600200"/>
            <a:ext cx="8229600" cy="4525963"/>
          </a:xfrm>
        </p:spPr>
        <p:txBody>
          <a:bodyPr vert="eaVert"/>
          <a:lstStyle>
            <a:lvl1pPr algn="l">
              <a:defRPr>
                <a:solidFill>
                  <a:srgbClr val="0083B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0168" y="870858"/>
            <a:ext cx="8229600" cy="54678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26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2263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738" y="6350000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59A74A-4C0D-4F34-A6BE-856E4E065D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62063" y="6343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rgbClr val="0083BE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msrc.fsu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msrc.fsu.edu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www.mirecc.va.gov/visn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va.gov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304800" y="3025775"/>
            <a:ext cx="8483600" cy="1257300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MS PGothic" charset="0"/>
              </a:rPr>
              <a:t>Veterans, Traumatic Brain Injury, </a:t>
            </a:r>
            <a:r>
              <a:rPr lang="en-US" dirty="0" smtClean="0">
                <a:ea typeface="MS PGothic" charset="0"/>
              </a:rPr>
              <a:t/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and </a:t>
            </a:r>
            <a:r>
              <a:rPr lang="en-US" dirty="0" smtClean="0">
                <a:ea typeface="MS PGothic" charset="0"/>
              </a:rPr>
              <a:t>Suicide</a:t>
            </a:r>
            <a:br>
              <a:rPr lang="en-US" dirty="0" smtClean="0">
                <a:ea typeface="MS PGothic" charset="0"/>
              </a:rPr>
            </a:br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r>
              <a:rPr lang="en-US" sz="4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Lisa </a:t>
            </a:r>
            <a:r>
              <a:rPr lang="en-US" sz="4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A. Brenner, Ph.D.</a:t>
            </a:r>
            <a:r>
              <a:rPr lang="en-US" sz="4400" baseline="30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4400" baseline="30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tx1"/>
                </a:solidFill>
                <a:ea typeface="MS PGothic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MS PGothic" charset="0"/>
              </a:rPr>
            </a:br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>
              <a:ea typeface="MS P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4578073"/>
            <a:ext cx="8483600" cy="688975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dirty="0" smtClean="0">
                <a:solidFill>
                  <a:schemeClr val="tx1"/>
                </a:solidFill>
              </a:rPr>
              <a:t>Rocky Mountain Mental </a:t>
            </a:r>
            <a:r>
              <a:rPr dirty="0">
                <a:solidFill>
                  <a:schemeClr val="tx1"/>
                </a:solidFill>
              </a:rPr>
              <a:t>Illness, Research, Education and Clinical Center (MIRECC</a:t>
            </a:r>
            <a:r>
              <a:rPr dirty="0" smtClean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>
              <a:defRPr/>
            </a:pPr>
            <a:r>
              <a:rPr dirty="0">
                <a:solidFill>
                  <a:schemeClr val="tx1"/>
                </a:solidFill>
              </a:rPr>
              <a:t>University of Colorado, </a:t>
            </a:r>
            <a:r>
              <a:rPr lang="en-US" dirty="0" smtClean="0">
                <a:solidFill>
                  <a:schemeClr val="tx1"/>
                </a:solidFill>
              </a:rPr>
              <a:t>Anschutz Medical Campus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" name="Picture 6" descr="CU_Anschutz_Med_bot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5" y="5902335"/>
            <a:ext cx="3494534" cy="5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9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94508"/>
            <a:ext cx="4267200" cy="4925291"/>
          </a:xfrm>
        </p:spPr>
        <p:txBody>
          <a:bodyPr/>
          <a:lstStyle/>
          <a:p>
            <a:r>
              <a:rPr lang="en-AU" altLang="en-US" sz="2000" dirty="0" smtClean="0"/>
              <a:t>      </a:t>
            </a:r>
            <a:endParaRPr lang="en-AU" altLang="en-US" sz="2000" u="sng" dirty="0">
              <a:solidFill>
                <a:srgbClr val="948A54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AU" altLang="en-US" sz="2000" b="0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AU" alt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Positive Lifestyle – EASE</a:t>
            </a:r>
            <a:endParaRPr lang="en-AU" altLang="en-US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AU" altLang="en-US" sz="2000" dirty="0" smtClean="0">
                <a:cs typeface="Times New Roman" pitchFamily="18" charset="0"/>
              </a:rPr>
              <a:t>               </a:t>
            </a: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Eating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       Activity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       Sleep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       Exercise</a:t>
            </a:r>
          </a:p>
          <a:p>
            <a:pPr algn="ctr"/>
            <a:endParaRPr lang="en-AU" altLang="en-US" sz="2000" u="sng" dirty="0" smtClean="0">
              <a:solidFill>
                <a:srgbClr val="948A54"/>
              </a:solidFill>
              <a:cs typeface="Times New Roman" pitchFamily="18" charset="0"/>
            </a:endParaRPr>
          </a:p>
          <a:p>
            <a:pPr algn="ctr"/>
            <a:endParaRPr lang="en-AU" altLang="en-US" sz="2000" u="sng" dirty="0" smtClean="0">
              <a:solidFill>
                <a:srgbClr val="948A54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AU" altLang="en-US" sz="2000" dirty="0" smtClean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AU" altLang="en-US" sz="2000" u="sng" dirty="0" smtClean="0">
                <a:solidFill>
                  <a:schemeClr val="tx2"/>
                </a:solidFill>
                <a:cs typeface="Times New Roman" pitchFamily="18" charset="0"/>
              </a:rPr>
              <a:t>How to be a STAR</a:t>
            </a:r>
          </a:p>
          <a:p>
            <a:pPr>
              <a:lnSpc>
                <a:spcPct val="100000"/>
              </a:lnSpc>
            </a:pPr>
            <a:r>
              <a:rPr lang="en-AU" altLang="en-US" sz="20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AU" altLang="en-US" sz="2000" dirty="0" smtClean="0">
                <a:solidFill>
                  <a:srgbClr val="000000"/>
                </a:solidFill>
                <a:cs typeface="Times New Roman" pitchFamily="18" charset="0"/>
              </a:rPr>
              <a:t>Problem Solving</a:t>
            </a:r>
          </a:p>
          <a:p>
            <a:pPr>
              <a:lnSpc>
                <a:spcPct val="100000"/>
              </a:lnSpc>
            </a:pPr>
            <a:r>
              <a:rPr lang="en-AU" alt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  </a:t>
            </a: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Spot the problem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Think of options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Act on best option</a:t>
            </a:r>
          </a:p>
          <a:p>
            <a:pPr>
              <a:lnSpc>
                <a:spcPct val="100000"/>
              </a:lnSpc>
            </a:pPr>
            <a:r>
              <a:rPr lang="en-AU" altLang="en-US" sz="2000" b="0" dirty="0" smtClean="0">
                <a:solidFill>
                  <a:srgbClr val="000000"/>
                </a:solidFill>
                <a:cs typeface="Times New Roman" pitchFamily="18" charset="0"/>
              </a:rPr>
              <a:t>        Review how it went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3283524"/>
            <a:ext cx="4038600" cy="2736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AU" sz="2000" b="1" u="sng" dirty="0" smtClean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AU" sz="20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	</a:t>
            </a:r>
            <a:r>
              <a:rPr lang="en-AU" sz="2000" b="1" u="sng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Building </a:t>
            </a:r>
            <a:r>
              <a:rPr lang="en-AU" sz="2000" b="1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Hope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b="1" dirty="0" smtClean="0">
                <a:latin typeface="+mn-lt"/>
                <a:cs typeface="Times New Roman" pitchFamily="18" charset="0"/>
              </a:rPr>
              <a:t>	Post </a:t>
            </a:r>
            <a:r>
              <a:rPr lang="en-AU" sz="2000" b="1" dirty="0">
                <a:latin typeface="+mn-lt"/>
                <a:cs typeface="Times New Roman" pitchFamily="18" charset="0"/>
              </a:rPr>
              <a:t>Traumatic Growth</a:t>
            </a:r>
            <a:endParaRPr lang="en-AU" sz="20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+mn-lt"/>
                <a:cs typeface="Times New Roman" pitchFamily="18" charset="0"/>
              </a:rPr>
              <a:t>          Self-esteem</a:t>
            </a:r>
            <a:r>
              <a:rPr lang="en-AU" sz="2000" dirty="0">
                <a:latin typeface="+mn-lt"/>
                <a:cs typeface="Times New Roman" pitchFamily="18" charset="0"/>
              </a:rPr>
              <a:t>/ </a:t>
            </a:r>
            <a:r>
              <a:rPr lang="en-AU" sz="2000" dirty="0" smtClean="0">
                <a:latin typeface="+mn-lt"/>
                <a:cs typeface="Times New Roman" pitchFamily="18" charset="0"/>
              </a:rPr>
              <a:t>value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+mn-lt"/>
                <a:cs typeface="Times New Roman" pitchFamily="18" charset="0"/>
              </a:rPr>
              <a:t>          Finding connection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+mn-lt"/>
                <a:cs typeface="Times New Roman" pitchFamily="18" charset="0"/>
              </a:rPr>
              <a:t>          Sense of purpose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+mn-lt"/>
                <a:cs typeface="Times New Roman" pitchFamily="18" charset="0"/>
              </a:rPr>
              <a:t>          Expect good things</a:t>
            </a:r>
            <a:endParaRPr lang="en-US" sz="20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6048375"/>
            <a:ext cx="83058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990600"/>
            <a:ext cx="0" cy="505777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990600"/>
            <a:ext cx="0" cy="50292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6800" y="990600"/>
            <a:ext cx="0" cy="50292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505200"/>
            <a:ext cx="83058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48200" y="990600"/>
            <a:ext cx="4038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2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MS PGothic" charset="0"/>
              </a:rPr>
              <a:t> </a:t>
            </a:r>
            <a:endParaRPr lang="en-AU" sz="2200" b="1" dirty="0" smtClean="0">
              <a:solidFill>
                <a:schemeClr val="bg2">
                  <a:lumMod val="50000"/>
                </a:schemeClr>
              </a:solidFill>
              <a:latin typeface="Calibri" charset="0"/>
              <a:cs typeface="MS PGothic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b="1" dirty="0" smtClean="0">
                <a:solidFill>
                  <a:schemeClr val="tx2"/>
                </a:solidFill>
                <a:latin typeface="Calibri" charset="0"/>
                <a:cs typeface="Times New Roman" pitchFamily="18" charset="0"/>
              </a:rPr>
              <a:t>	</a:t>
            </a:r>
            <a:r>
              <a:rPr lang="en-AU" sz="2000" b="1" u="sng" dirty="0" smtClean="0">
                <a:solidFill>
                  <a:schemeClr val="tx2"/>
                </a:solidFill>
                <a:latin typeface="Calibri" charset="0"/>
                <a:cs typeface="Times New Roman" pitchFamily="18" charset="0"/>
              </a:rPr>
              <a:t>Take </a:t>
            </a:r>
            <a:r>
              <a:rPr lang="en-AU" sz="2000" b="1" u="sng" dirty="0">
                <a:solidFill>
                  <a:schemeClr val="tx2"/>
                </a:solidFill>
                <a:latin typeface="Calibri" charset="0"/>
                <a:cs typeface="Times New Roman" pitchFamily="18" charset="0"/>
              </a:rPr>
              <a:t>Another Look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b="1" dirty="0" smtClean="0">
                <a:latin typeface="Calibri" charset="0"/>
                <a:cs typeface="Times New Roman" pitchFamily="18" charset="0"/>
              </a:rPr>
              <a:t>	Cognitive </a:t>
            </a:r>
            <a:r>
              <a:rPr lang="en-AU" sz="2000" b="1" dirty="0">
                <a:latin typeface="Calibri" charset="0"/>
                <a:cs typeface="Times New Roman" pitchFamily="18" charset="0"/>
              </a:rPr>
              <a:t>Restructuring</a:t>
            </a:r>
            <a:endParaRPr lang="en-AU" sz="2000" dirty="0">
              <a:latin typeface="Calibri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Calibri" charset="0"/>
                <a:cs typeface="Times New Roman" pitchFamily="18" charset="0"/>
              </a:rPr>
              <a:t>        Stop</a:t>
            </a:r>
            <a:endParaRPr lang="en-AU" sz="2000" dirty="0">
              <a:latin typeface="Calibri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Calibri" charset="0"/>
                <a:cs typeface="Times New Roman" pitchFamily="18" charset="0"/>
              </a:rPr>
              <a:t>        Drop  </a:t>
            </a:r>
            <a:endParaRPr lang="en-AU" sz="2000" dirty="0">
              <a:latin typeface="Calibri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AU" sz="2000" dirty="0" smtClean="0">
                <a:latin typeface="Calibri" charset="0"/>
                <a:cs typeface="Times New Roman" pitchFamily="18" charset="0"/>
              </a:rPr>
              <a:t>        Roll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3" name="Picture 12" descr="http://t2.gstatic.com/images?q=tbn:ANd9GcQkbD6_sBNYbjBC2p0mx792tkJ8_sbHIALQbLn9_YgYgBsWoYkT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194" y="2220353"/>
            <a:ext cx="1329397" cy="107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5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 hidden="1"/>
          <p:cNvSpPr>
            <a:spLocks noGrp="1"/>
          </p:cNvSpPr>
          <p:nvPr>
            <p:ph type="ctrTitle"/>
          </p:nvPr>
        </p:nvSpPr>
        <p:spPr>
          <a:xfrm>
            <a:off x="304800" y="2008188"/>
            <a:ext cx="8483600" cy="12573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66885"/>
            <a:ext cx="4622409" cy="94130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83BE"/>
                </a:solidFill>
                <a:latin typeface="+mn-lt"/>
                <a:ea typeface="+mj-ea"/>
                <a:cs typeface="Times New Roman" pitchFamily="18" charset="0"/>
              </a:rPr>
              <a:t>VA Window to </a:t>
            </a:r>
            <a:r>
              <a:rPr lang="en-US" sz="3200" dirty="0" smtClean="0">
                <a:solidFill>
                  <a:srgbClr val="0083BE"/>
                </a:solidFill>
                <a:latin typeface="+mn-lt"/>
                <a:ea typeface="+mj-ea"/>
                <a:cs typeface="Times New Roman" pitchFamily="18" charset="0"/>
              </a:rPr>
              <a:t>Hope</a:t>
            </a:r>
            <a:endParaRPr lang="en-US" sz="3200" dirty="0">
              <a:solidFill>
                <a:srgbClr val="0083BE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228600" y="58674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Funding provided by the Military Suicide Research Consortium through the Department of Defense</a:t>
            </a:r>
          </a:p>
        </p:txBody>
      </p:sp>
      <p:pic>
        <p:nvPicPr>
          <p:cNvPr id="51206" name="Picture 8" descr="WtoH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9" y="1460673"/>
            <a:ext cx="1754981" cy="1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0" descr="Military Suicide Research Consortium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6" y="5992813"/>
            <a:ext cx="1235075" cy="5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399" y="5879016"/>
            <a:ext cx="54697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Lisa A. Brenner, Ph.D., Jeri E. Forster, Ph.D.,</a:t>
            </a:r>
            <a:r>
              <a:rPr lang="en-US" sz="1400" baseline="30000" dirty="0"/>
              <a:t> </a:t>
            </a:r>
            <a:r>
              <a:rPr lang="en-US" sz="1400" dirty="0"/>
              <a:t>Adam S. Hoffberg, MHS, Bridget B. Matarazzo, Psy.D., Trisha A. Hostetter, MPH, Gina Signoracci, Ph.D., </a:t>
            </a:r>
            <a:r>
              <a:rPr lang="en-US" sz="1400" dirty="0" smtClean="0"/>
              <a:t>Tracy Clemans, Psy.D., and </a:t>
            </a:r>
            <a:r>
              <a:rPr lang="en-US" sz="1400" dirty="0"/>
              <a:t>Grahame K. Simpson, Ph.D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690065"/>
            <a:ext cx="4010025" cy="39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69" y="3903102"/>
            <a:ext cx="20843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964" y="1580218"/>
            <a:ext cx="8486602" cy="47473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is-IS" sz="2000" b="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0" i="1" dirty="0" smtClean="0">
                <a:solidFill>
                  <a:schemeClr val="tx1"/>
                </a:solidFill>
              </a:rPr>
              <a:t>...</a:t>
            </a:r>
            <a:r>
              <a:rPr lang="en-US" sz="2000" b="0" i="1" dirty="0" smtClean="0">
                <a:solidFill>
                  <a:schemeClr val="tx1"/>
                </a:solidFill>
              </a:rPr>
              <a:t>I have found that I have sustained the intervention techniques and now use them without a cognizant thought.  With these new techniques, I found that I have more hopefulness in attaining my goals and hopelessness is now filed away and not attainable easily, it is not the first thing I grasp.</a:t>
            </a:r>
            <a:endParaRPr lang="sk-SK" sz="2000" b="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0" i="1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0" dirty="0">
                <a:solidFill>
                  <a:schemeClr val="tx1"/>
                </a:solidFill>
              </a:rPr>
              <a:t>  </a:t>
            </a:r>
            <a:endParaRPr lang="sk-SK" sz="2000" b="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0" i="1" dirty="0">
                <a:solidFill>
                  <a:schemeClr val="tx1"/>
                </a:solidFill>
              </a:rPr>
              <a:t>To be able to breathe with knowing that ending my life is not the answer. Just to take a deep breath of fresh air it seems like. And it feels good</a:t>
            </a:r>
            <a:r>
              <a:rPr lang="sk-SK" sz="2000" i="1" dirty="0">
                <a:solidFill>
                  <a:schemeClr val="tx1"/>
                </a:solidFill>
              </a:rPr>
              <a:t>.</a:t>
            </a:r>
          </a:p>
          <a:p>
            <a:r>
              <a:rPr lang="sk-SK" sz="2000" i="1" dirty="0"/>
              <a:t> </a:t>
            </a:r>
            <a:r>
              <a:rPr lang="sk-SK" sz="1800" b="0" i="1" dirty="0">
                <a:solidFill>
                  <a:srgbClr val="003F72"/>
                </a:solidFill>
              </a:rPr>
              <a:t> </a:t>
            </a:r>
          </a:p>
          <a:p>
            <a:r>
              <a:rPr lang="sk-SK" b="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9964" y="1126193"/>
            <a:ext cx="8484184" cy="507999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describe what the intervention contributed to you. What was its impact after the intervention was completed?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3972910" y="748860"/>
            <a:ext cx="4086225" cy="2266074"/>
          </a:xfrm>
        </p:spPr>
        <p:txBody>
          <a:bodyPr/>
          <a:lstStyle/>
          <a:p>
            <a:endParaRPr lang="en-US" altLang="en-US" sz="1800" b="0" dirty="0" smtClean="0">
              <a:solidFill>
                <a:schemeClr val="tx1"/>
              </a:solidFill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</a:rPr>
              <a:t>Objective: To examine the relationship between </a:t>
            </a:r>
            <a:r>
              <a:rPr lang="en-US" altLang="en-US" sz="1200" b="0" dirty="0" smtClean="0">
                <a:solidFill>
                  <a:srgbClr val="800000"/>
                </a:solidFill>
              </a:rPr>
              <a:t>executive dysfunction</a:t>
            </a:r>
            <a:r>
              <a:rPr lang="en-US" altLang="en-US" sz="1200" b="0" dirty="0" smtClean="0">
                <a:solidFill>
                  <a:schemeClr val="tx1"/>
                </a:solidFill>
              </a:rPr>
              <a:t>, as a multidimensional construct (i.e., </a:t>
            </a:r>
            <a:r>
              <a:rPr lang="en-US" altLang="en-US" sz="1200" b="0" dirty="0" smtClean="0">
                <a:solidFill>
                  <a:srgbClr val="800000"/>
                </a:solidFill>
              </a:rPr>
              <a:t>decision making, impulsivity, aggression, and concept formation</a:t>
            </a:r>
            <a:r>
              <a:rPr lang="en-US" altLang="en-US" sz="1200" b="0" dirty="0" smtClean="0">
                <a:solidFill>
                  <a:schemeClr val="tx1"/>
                </a:solidFill>
              </a:rPr>
              <a:t>) and </a:t>
            </a:r>
            <a:r>
              <a:rPr lang="en-US" altLang="en-US" sz="1200" b="0" dirty="0" smtClean="0">
                <a:solidFill>
                  <a:srgbClr val="800000"/>
                </a:solidFill>
              </a:rPr>
              <a:t>suicide attempts</a:t>
            </a:r>
            <a:endParaRPr lang="en-US" altLang="en-US" sz="1200" b="0" dirty="0" smtClean="0">
              <a:solidFill>
                <a:schemeClr val="tx1"/>
              </a:solidFill>
            </a:endParaRPr>
          </a:p>
          <a:p>
            <a:endParaRPr lang="en-US" altLang="en-US" sz="1200" b="0" dirty="0" smtClean="0">
              <a:solidFill>
                <a:schemeClr val="tx1"/>
              </a:solidFill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</a:rPr>
              <a:t>Design: Observational, 2x2 factorial design</a:t>
            </a:r>
          </a:p>
          <a:p>
            <a:endParaRPr lang="en-US" altLang="en-US" sz="1200" b="0" dirty="0" smtClean="0">
              <a:solidFill>
                <a:schemeClr val="tx1"/>
              </a:solidFill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</a:rPr>
              <a:t>Setting: Veterans Health Administration</a:t>
            </a:r>
          </a:p>
          <a:p>
            <a:endParaRPr lang="en-US" altLang="en-US" sz="1200" b="0" dirty="0" smtClean="0">
              <a:solidFill>
                <a:schemeClr val="tx1"/>
              </a:solidFill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</a:rPr>
              <a:t>Participants: 133 (No SA No TBI: n=48, No SA Yes TBI: n=51, Yes SA No TBI: n = 12, Yes SA Yes TBI: n = 22).</a:t>
            </a:r>
          </a:p>
          <a:p>
            <a:endParaRPr lang="en-US" altLang="en-US" sz="1200" b="0" dirty="0" smtClean="0">
              <a:solidFill>
                <a:schemeClr val="tx1"/>
              </a:solidFill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</a:rPr>
              <a:t>Main Outcome Measures: Iowa Gambling Test</a:t>
            </a:r>
            <a:r>
              <a:rPr lang="en-US" altLang="en-US" sz="1200" b="0" baseline="30000" dirty="0" smtClean="0">
                <a:solidFill>
                  <a:schemeClr val="tx1"/>
                </a:solidFill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</a:rPr>
              <a:t> (IGT), Immediate and Delayed Memory Test</a:t>
            </a:r>
            <a:r>
              <a:rPr lang="en-US" altLang="en-US" sz="1200" b="0" baseline="30000" dirty="0" smtClean="0">
                <a:solidFill>
                  <a:schemeClr val="tx1"/>
                </a:solidFill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</a:rPr>
              <a:t>(IMT/DMT), State Trait Anger Expression Inventory</a:t>
            </a:r>
            <a:r>
              <a:rPr lang="en-US" altLang="en-US" sz="1200" b="0" baseline="30000" dirty="0" smtClean="0">
                <a:solidFill>
                  <a:schemeClr val="tx1"/>
                </a:solidFill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</a:rPr>
              <a:t>(STAXI-2), Wisconsin Card Sorting Test (WCST)</a:t>
            </a:r>
          </a:p>
          <a:p>
            <a:endParaRPr lang="en-US" altLang="en-US" sz="1800" b="0" dirty="0" smtClean="0">
              <a:solidFill>
                <a:schemeClr val="tx1"/>
              </a:solidFill>
            </a:endParaRPr>
          </a:p>
          <a:p>
            <a:endParaRPr lang="en-US" alt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126727" y="5075036"/>
            <a:ext cx="33169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Veterans Health Administration RR&amp;D Merit Review Grant Project #D7210R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0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2" y="851336"/>
            <a:ext cx="2222335" cy="301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70" y="3406182"/>
            <a:ext cx="4327635" cy="333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PST-SP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0" y="1543163"/>
            <a:ext cx="3985504" cy="474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019" y="1260779"/>
            <a:ext cx="2175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Problem Solving Therapy Strategies (Emotional regulation &amp; planful problem solving skills)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99019" y="4856204"/>
            <a:ext cx="223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Facilitate Safety Planning (Action Plan)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27763" y="3855307"/>
            <a:ext cx="10391" cy="1111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1009650"/>
            <a:ext cx="4318438" cy="5203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870857"/>
            <a:ext cx="3873499" cy="52553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1" dirty="0">
                <a:solidFill>
                  <a:schemeClr val="tx1"/>
                </a:solidFill>
              </a:rPr>
              <a:t>I know that I am not going to make hair-brained decisions. I am going to use at least some, if not most of the coping skills we learned here.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1" dirty="0">
                <a:solidFill>
                  <a:schemeClr val="tx1"/>
                </a:solidFill>
              </a:rPr>
              <a:t>It contributed insight for me into myself, into the way that I deal with problems. It opened my eyes to the bad what in which I deal with problems. I don’t even recognize them and now I have the ability to definite a problem that is confronting me. I do understand that all problems can be worked through.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COMPUTERIZED </a:t>
            </a:r>
            <a:r>
              <a:rPr lang="en-US" dirty="0"/>
              <a:t>ADAPTIVE TESTING (CAT) AND SCREENING FOR SUICIDE </a:t>
            </a:r>
            <a:r>
              <a:rPr lang="en-US" dirty="0" smtClean="0"/>
              <a:t>RISK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Adaptive </a:t>
            </a:r>
            <a:r>
              <a:rPr lang="en-US" sz="2000" b="0" dirty="0">
                <a:solidFill>
                  <a:schemeClr val="tx1"/>
                </a:solidFill>
              </a:rPr>
              <a:t>measurement of </a:t>
            </a:r>
            <a:r>
              <a:rPr lang="en-US" sz="2000" b="0" dirty="0" smtClean="0">
                <a:solidFill>
                  <a:schemeClr val="tx1"/>
                </a:solidFill>
              </a:rPr>
              <a:t>suicide risk based </a:t>
            </a:r>
            <a:r>
              <a:rPr lang="en-US" sz="2000" b="0" dirty="0">
                <a:solidFill>
                  <a:schemeClr val="tx1"/>
                </a:solidFill>
              </a:rPr>
              <a:t>on the joint measurement of suicidal thoughts and behavior as well as symptoms of depression and anxiety that have been demonstrated to be the precursors of the emergence of </a:t>
            </a:r>
            <a:r>
              <a:rPr lang="en-US" sz="2000" b="0" dirty="0" smtClean="0">
                <a:solidFill>
                  <a:schemeClr val="tx1"/>
                </a:solidFill>
              </a:rPr>
              <a:t>suicidal self-directed violence </a:t>
            </a:r>
            <a:r>
              <a:rPr lang="en-US" sz="2000" b="0" dirty="0">
                <a:solidFill>
                  <a:schemeClr val="tx1"/>
                </a:solidFill>
              </a:rPr>
              <a:t>(e.g. anhedonia and hopelessness).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F497D"/>
                </a:solidFill>
              </a:rPr>
              <a:t>Suicide Risk Screening &amp; Assessment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382" y="1378857"/>
            <a:ext cx="7912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Barrier Addressed: </a:t>
            </a: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reliable </a:t>
            </a:r>
            <a:r>
              <a:rPr lang="en-US" dirty="0" smtClean="0"/>
              <a:t>measures </a:t>
            </a:r>
            <a:r>
              <a:rPr lang="en-US" dirty="0"/>
              <a:t>that can </a:t>
            </a:r>
            <a:r>
              <a:rPr lang="en-US" dirty="0" smtClean="0"/>
              <a:t>be feasibly administered in routine practice settings to accurately </a:t>
            </a:r>
            <a:r>
              <a:rPr lang="en-US" dirty="0"/>
              <a:t>detect </a:t>
            </a:r>
            <a:r>
              <a:rPr lang="en-US" dirty="0" smtClean="0"/>
              <a:t>suicide </a:t>
            </a:r>
            <a:r>
              <a:rPr lang="en-US" dirty="0"/>
              <a:t>risk </a:t>
            </a:r>
            <a:r>
              <a:rPr lang="en-US" dirty="0" smtClean="0"/>
              <a:t>and inform clinical decision-making. 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7" y="4854573"/>
            <a:ext cx="314205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4942943"/>
            <a:ext cx="2698814" cy="14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APPLICATION </a:t>
            </a:r>
            <a:r>
              <a:rPr lang="en-US" dirty="0"/>
              <a:t>OF NOVEL MOBILE PHONE TECHNOLOGY TO SUPPORT VA SUICIDE PREVENTION EFFORTS (COGITO)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870858"/>
            <a:ext cx="8484184" cy="507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F497D"/>
                </a:solidFill>
              </a:rPr>
              <a:t>Suicide Risk Monitoring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1377488"/>
            <a:ext cx="7912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Barrier Addressed: </a:t>
            </a:r>
            <a:r>
              <a:rPr lang="en-US" dirty="0" smtClean="0"/>
              <a:t>Traditional methods of self</a:t>
            </a:r>
            <a:r>
              <a:rPr lang="en-US" dirty="0"/>
              <a:t>-monitoring such as health diaries can be </a:t>
            </a:r>
            <a:r>
              <a:rPr lang="en-US" dirty="0" smtClean="0"/>
              <a:t>unreliable, incomplete, difficult to interpret, and lack the ability to provide real time monitoring of suicide risk. </a:t>
            </a:r>
            <a:endParaRPr lang="en-US" b="1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4" y="4603528"/>
            <a:ext cx="2039169" cy="18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4325" y="3350756"/>
            <a:ext cx="75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Cogito mobile sensing platform passively gathers behavioral information through a patient’s normal mobile phone usage and uses algorithms to compute validated behavioral indicators that may signify increased risk.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16" y="4643376"/>
            <a:ext cx="2882733" cy="16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b="0" dirty="0" smtClean="0">
                <a:solidFill>
                  <a:srgbClr val="7F7F7F"/>
                </a:solidFill>
                <a:latin typeface="Calibri" charset="0"/>
                <a:ea typeface="MS PGothic" charset="0"/>
              </a:rPr>
              <a:t> </a:t>
            </a:r>
            <a:endParaRPr lang="en-US" sz="2800" b="0" dirty="0">
              <a:solidFill>
                <a:srgbClr val="7F7F7F"/>
              </a:solidFill>
              <a:latin typeface="Calibri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" y="743858"/>
            <a:ext cx="8484184" cy="507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Treatment Engagement During Times of Transition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616" y="2077357"/>
            <a:ext cx="2933700" cy="17543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Barrier Addressed: Poor  treatment engagement following psychiatric hospitalization, which contributes to increased suicide risk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467757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785455"/>
              </p:ext>
            </p:extLst>
          </p:nvPr>
        </p:nvGraphicFramePr>
        <p:xfrm>
          <a:off x="3996426" y="2424035"/>
          <a:ext cx="501194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2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CBA3C4-2010-4686-8D10-ED1DE4CF2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030B64-52C9-40B2-B9D5-39323CEBF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6E5DF-E855-4503-8D48-A92B4AB78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718427-71A7-425C-8749-AAAF7A538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49488"/>
            <a:ext cx="8478838" cy="1958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100" dirty="0" smtClean="0">
                <a:solidFill>
                  <a:schemeClr val="tx1"/>
                </a:solidFill>
              </a:rPr>
              <a:t> </a:t>
            </a:r>
            <a:r>
              <a:rPr lang="ja-JP" altLang="en-US" sz="3100" dirty="0" smtClean="0">
                <a:solidFill>
                  <a:schemeClr val="tx1"/>
                </a:solidFill>
              </a:rPr>
              <a:t>“</a:t>
            </a:r>
            <a:r>
              <a:rPr lang="en-US" altLang="ja-JP" sz="3100" i="1" dirty="0" smtClean="0">
                <a:solidFill>
                  <a:schemeClr val="tx1"/>
                </a:solidFill>
              </a:rPr>
              <a:t>I think it took awhile before I realized and then when I started thinking about things and realizing that I was going to be like this for the rest of my life, it gives me a really down feeling and it makes me think like—why should I be around like this for the rest of my life?</a:t>
            </a:r>
            <a:r>
              <a:rPr lang="ja-JP" altLang="en-US" sz="3100" i="1" dirty="0" smtClean="0">
                <a:solidFill>
                  <a:schemeClr val="tx1"/>
                </a:solidFill>
              </a:rPr>
              <a:t>”</a:t>
            </a:r>
            <a:r>
              <a:rPr lang="en-US" altLang="ja-JP" sz="2500" dirty="0" smtClean="0">
                <a:solidFill>
                  <a:schemeClr val="tx1"/>
                </a:solidFill>
              </a:rPr>
              <a:t/>
            </a:r>
            <a:br>
              <a:rPr lang="en-US" altLang="ja-JP" sz="2500" dirty="0" smtClean="0">
                <a:solidFill>
                  <a:schemeClr val="tx1"/>
                </a:solidFill>
              </a:rPr>
            </a:br>
            <a:r>
              <a:rPr lang="en-US" altLang="ja-JP" sz="2500" dirty="0" smtClean="0">
                <a:solidFill>
                  <a:schemeClr val="tx1"/>
                </a:solidFill>
              </a:rPr>
              <a:t/>
            </a:r>
            <a:br>
              <a:rPr lang="en-US" altLang="ja-JP" sz="2500" dirty="0" smtClean="0">
                <a:solidFill>
                  <a:schemeClr val="tx1"/>
                </a:solidFill>
              </a:rPr>
            </a:br>
            <a:r>
              <a:rPr lang="en-US" altLang="ja-JP" sz="2500" dirty="0" smtClean="0">
                <a:solidFill>
                  <a:schemeClr val="bg1"/>
                </a:solidFill>
              </a:rPr>
              <a:t>- </a:t>
            </a:r>
            <a:r>
              <a:rPr lang="en-US" altLang="ja-JP" sz="2200" dirty="0" smtClean="0">
                <a:solidFill>
                  <a:schemeClr val="bg1"/>
                </a:solidFill>
              </a:rPr>
              <a:t>VA Patient/TBI Survivor</a:t>
            </a:r>
            <a:endParaRPr lang="en-US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F497D"/>
                </a:solidFill>
              </a:rPr>
              <a:t>Access to Brief Evidence Based Psychotherapy for At-Risk Patients in PC Settings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82011"/>
            <a:ext cx="3365500" cy="1495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4648885"/>
            <a:ext cx="40113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Computerized Cognitive </a:t>
            </a:r>
            <a:r>
              <a:rPr lang="en-US" dirty="0"/>
              <a:t>Behavioral </a:t>
            </a:r>
          </a:p>
          <a:p>
            <a:r>
              <a:rPr lang="en-US" dirty="0" smtClean="0"/>
              <a:t>      Therapy </a:t>
            </a:r>
            <a:r>
              <a:rPr lang="en-US" dirty="0"/>
              <a:t>for </a:t>
            </a:r>
            <a:r>
              <a:rPr lang="en-US" dirty="0" smtClean="0"/>
              <a:t>Insomnia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 weekly online treatment sessions of</a:t>
            </a:r>
          </a:p>
          <a:p>
            <a:r>
              <a:rPr lang="en-US" dirty="0" smtClean="0"/>
              <a:t>      40 minutes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841500"/>
            <a:ext cx="7213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Barrier Addressed: Limited resources and trained staff to deliver EBT for suicide risk factors in PC </a:t>
            </a:r>
            <a:r>
              <a:rPr lang="en-US" b="1" dirty="0" smtClean="0"/>
              <a:t>settings</a:t>
            </a:r>
            <a:endParaRPr lang="en-US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84" y="3124430"/>
            <a:ext cx="4152900" cy="230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65" y="3944512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98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3" y="1104900"/>
            <a:ext cx="819794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64" y="5334000"/>
            <a:ext cx="12033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83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NATIONAL SUICIDE RISK MANAGEMENT CONSULTATION PROGRAM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0" dirty="0" smtClean="0">
                <a:solidFill>
                  <a:schemeClr val="tx1"/>
                </a:solidFill>
              </a:rPr>
              <a:t>Provides </a:t>
            </a:r>
            <a:r>
              <a:rPr lang="en-US" sz="2400" b="0" dirty="0">
                <a:solidFill>
                  <a:schemeClr val="tx1"/>
                </a:solidFill>
              </a:rPr>
              <a:t>one-on-one consultation to VA clinicians to enhance knowledge and confidence, and to provide emotional support in the aim of optimizing care of suicidal Veterans. </a:t>
            </a:r>
          </a:p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							“</a:t>
            </a:r>
            <a:r>
              <a:rPr lang="en-US" sz="2400" dirty="0">
                <a:solidFill>
                  <a:srgbClr val="0070C0"/>
                </a:solidFill>
              </a:rPr>
              <a:t>Never worry alone.”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Suicide Consultation Services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14475"/>
            <a:ext cx="82423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Barrier Addressed: </a:t>
            </a:r>
            <a:r>
              <a:rPr lang="en-US" b="1" dirty="0"/>
              <a:t>Lack of professional support services to fill knowledge gaps and facilitate implementation of clinical practice guidelines among providers from various disciplines and treatment </a:t>
            </a:r>
            <a:r>
              <a:rPr lang="en-US" b="1" dirty="0" smtClean="0"/>
              <a:t>settings.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3" y="4598498"/>
            <a:ext cx="2019301" cy="20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08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0" y="4154488"/>
            <a:ext cx="9144000" cy="579437"/>
          </a:xfrm>
        </p:spPr>
        <p:txBody>
          <a:bodyPr/>
          <a:lstStyle/>
          <a:p>
            <a:pPr algn="ctr"/>
            <a:r>
              <a:rPr lang="en-US" altLang="en-US" dirty="0" smtClean="0"/>
              <a:t>Many thanks to our funders and collaborators</a:t>
            </a:r>
          </a:p>
          <a:p>
            <a:endParaRPr lang="en-US" altLang="en-US" dirty="0" smtClean="0"/>
          </a:p>
        </p:txBody>
      </p:sp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229399" y="715652"/>
            <a:ext cx="4370387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MS PGothic" charset="0"/>
                <a:cs typeface="ＭＳ Ｐゴシック" charset="0"/>
              </a:rPr>
              <a:t>Check out the RMIRECC Podcast</a:t>
            </a:r>
            <a:endParaRPr lang="en-US" dirty="0">
              <a:ea typeface="MS PGothic" charset="0"/>
              <a:cs typeface="ＭＳ Ｐゴシック" charset="0"/>
            </a:endParaRP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0" y="3048000"/>
            <a:ext cx="914399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hlinkClick r:id="rId2"/>
              </a:rPr>
              <a:t>www.mirecc.va.gov/visn19</a:t>
            </a:r>
            <a:endParaRPr lang="en-US" altLang="en-US" sz="2400" b="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/>
              <a:t>Lisa.Brenner@va.gov</a:t>
            </a:r>
          </a:p>
        </p:txBody>
      </p:sp>
      <p:pic>
        <p:nvPicPr>
          <p:cNvPr id="61449" name="Picture 10" descr="Military Suicide Research Consortium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13" y="5624802"/>
            <a:ext cx="2095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2" descr="Official seal of the United States Department of Veterans Affairs">
            <a:hlinkClick r:id="rId5" tooltip="Go to VA.gov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3" y="5613690"/>
            <a:ext cx="28876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803775" y="731838"/>
            <a:ext cx="38941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0083BE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ea typeface="MS PGothic" charset="0"/>
              <a:cs typeface="ＭＳ Ｐゴシック" charset="0"/>
            </a:endParaRPr>
          </a:p>
        </p:txBody>
      </p:sp>
      <p:pic>
        <p:nvPicPr>
          <p:cNvPr id="6145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13" y="67454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6931025" y="2284268"/>
            <a:ext cx="1766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0083BE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a typeface="MS PGothic" charset="0"/>
                <a:cs typeface="ＭＳ Ｐゴシック" charset="0"/>
              </a:rPr>
              <a:t>@RMIRECC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MS PGothic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a typeface="MS PGothic" charset="0"/>
                <a:cs typeface="ＭＳ Ｐゴシック" charset="0"/>
              </a:rPr>
              <a:t>@LisaABrenner</a:t>
            </a:r>
            <a:endParaRPr lang="en-US" dirty="0">
              <a:solidFill>
                <a:schemeClr val="tx1"/>
              </a:solidFill>
              <a:ea typeface="MS PGothic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3" y="1203035"/>
            <a:ext cx="2184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304800" y="868363"/>
            <a:ext cx="848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083BE"/>
                </a:solidFill>
              </a:rPr>
              <a:t>Rocky Mountain MIRECC Mission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2135" y="1769345"/>
            <a:ext cx="8376264" cy="19357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rPr>
              <a:t>mission of the Rocky Mountain MIRECC is to study suicide with the goal of reducing suicidal ideation and behaviors in the Veteran population. </a:t>
            </a:r>
            <a:endParaRPr lang="en-US" sz="2400" dirty="0" smtClean="0">
              <a:solidFill>
                <a:schemeClr val="tx1">
                  <a:lumMod val="85000"/>
                  <a:lumOff val="15000"/>
                  <a:alpha val="50000"/>
                </a:schemeClr>
              </a:solidFill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endParaRPr lang="en-US" sz="1400" dirty="0">
              <a:solidFill>
                <a:schemeClr val="tx1">
                  <a:lumMod val="85000"/>
                  <a:lumOff val="15000"/>
                  <a:alpha val="50000"/>
                </a:schemeClr>
              </a:solidFill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rPr>
              <a:t>The work </a:t>
            </a:r>
            <a:r>
              <a:rPr lang="en-US" sz="2400" dirty="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rPr>
              <a:t>of the Rocky Mountain MIRECC is focused on promising clinical interventions, as well as the cognitive and neurobiological underpinnings of suicidal thoughts and behaviors that may lead to innovative prevention strategies.</a:t>
            </a:r>
          </a:p>
        </p:txBody>
      </p:sp>
      <p:pic>
        <p:nvPicPr>
          <p:cNvPr id="14339" name="Picture 4" descr="R:\MIRECC All Shared - ECH &amp; SLC\MIRECC Education\Resources\Graphics\Pictures and Logos\VISN, MIRECC, VA\Rocky Mountain MIRECC Logo\LOGO RGB\PNG_JPG\RM_MIRECC_LOGO_W_TAGLINE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949825"/>
            <a:ext cx="34718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4084" y="5814844"/>
            <a:ext cx="3319206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3F72">
                    <a:alpha val="50000"/>
                  </a:srgbClr>
                </a:solidFill>
                <a:latin typeface="Calibri"/>
                <a:ea typeface="ＭＳ Ｐゴシック" charset="0"/>
                <a:cs typeface="+mn-cs"/>
              </a:rPr>
              <a:t>Please visit us on our website: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F72">
                    <a:alpha val="50000"/>
                  </a:srgbClr>
                </a:solidFill>
                <a:latin typeface="Calibri"/>
                <a:ea typeface="ＭＳ Ｐゴシック" charset="0"/>
                <a:cs typeface="+mn-cs"/>
              </a:rPr>
              <a:t>www.mirecc.va.gov/visn19/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5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304800" y="871538"/>
            <a:ext cx="8483600" cy="508000"/>
          </a:xfrm>
        </p:spPr>
        <p:txBody>
          <a:bodyPr/>
          <a:lstStyle/>
          <a:p>
            <a:r>
              <a:rPr lang="en-US" altLang="en-US" dirty="0" smtClean="0"/>
              <a:t>TBI and Suicide - Articles in Medline (1985 to 2014)</a:t>
            </a: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8" y="1395707"/>
            <a:ext cx="6971429" cy="4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04800" y="661345"/>
            <a:ext cx="8483600" cy="508000"/>
          </a:xfrm>
        </p:spPr>
        <p:txBody>
          <a:bodyPr/>
          <a:lstStyle/>
          <a:p>
            <a:r>
              <a:rPr lang="en-US" altLang="en-US" dirty="0" smtClean="0"/>
              <a:t>Suicide and TBI in Veterans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3"/>
          </p:nvPr>
        </p:nvSpPr>
        <p:spPr>
          <a:xfrm>
            <a:off x="4562475" y="932334"/>
            <a:ext cx="3971132" cy="43159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b="0" dirty="0" smtClean="0">
                <a:solidFill>
                  <a:srgbClr val="000000"/>
                </a:solidFill>
              </a:rPr>
              <a:t>Individuals who received care between FY 01 and 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US" b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b="0" dirty="0" smtClean="0">
                <a:solidFill>
                  <a:srgbClr val="000000"/>
                </a:solidFill>
              </a:rPr>
              <a:t>Analyses included all patients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b="0" dirty="0" smtClean="0">
                <a:solidFill>
                  <a:srgbClr val="000000"/>
                </a:solidFill>
              </a:rPr>
              <a:t>with a history of TBI (n = 49, 626) plus a 5% random sample of patients without TBI (n = 389,053)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US" b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b="0" dirty="0" smtClean="0">
                <a:solidFill>
                  <a:srgbClr val="000000"/>
                </a:solidFill>
              </a:rPr>
              <a:t>Suicide - National Death Index (NDI) compiles death record data for all US residents from state vital statistics offices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US" b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b="0" dirty="0" smtClean="0">
                <a:solidFill>
                  <a:srgbClr val="000000"/>
                </a:solidFill>
              </a:rPr>
              <a:t>TBI diagnoses of interest were similar to those used by Teasdale and Engberg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en-US" altLang="en-US" b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328738" y="6036978"/>
            <a:ext cx="629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800000"/>
                </a:solidFill>
              </a:rPr>
              <a:t>Challenges associated with this type of research and need for collaboration  (~8 million records reviewed)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1222192"/>
            <a:ext cx="3053212" cy="433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" y="1163638"/>
            <a:ext cx="4548188" cy="3427412"/>
          </a:xfrm>
          <a:noFill/>
        </p:spPr>
      </p:pic>
      <p:sp>
        <p:nvSpPr>
          <p:cNvPr id="22531" name="Title 4"/>
          <p:cNvSpPr>
            <a:spLocks noGrp="1"/>
          </p:cNvSpPr>
          <p:nvPr>
            <p:ph type="ctrTitle"/>
          </p:nvPr>
        </p:nvSpPr>
        <p:spPr>
          <a:xfrm>
            <a:off x="304800" y="719138"/>
            <a:ext cx="8483600" cy="508000"/>
          </a:xfrm>
        </p:spPr>
        <p:txBody>
          <a:bodyPr/>
          <a:lstStyle/>
          <a:p>
            <a:r>
              <a:rPr lang="en-US" altLang="en-US" dirty="0" smtClean="0"/>
              <a:t>Suicide and TBI in Veterans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410200" y="1379538"/>
            <a:ext cx="34829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000000"/>
                </a:solidFill>
                <a:latin typeface="Arial" charset="0"/>
              </a:rPr>
              <a:t>ICD-9 codes</a:t>
            </a:r>
            <a:r>
              <a:rPr lang="en-US" altLang="en-US" sz="1400" b="0" i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800" b="0" dirty="0">
                <a:solidFill>
                  <a:srgbClr val="000000"/>
                </a:solidFill>
                <a:latin typeface="Arial" charset="0"/>
              </a:rPr>
              <a:t>1) concussion (850), cranial fracture—fracture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of vault of skull (800), fracture of base of skull (801), and other and unqualified skull fractures (803)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 (2) cerebral laceration and contusion (851); subarachnoid,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subdural, and extradural hemorrhage after injury (852); other and unspecified intracranial hemorrhage after injury (853); and intracranial injury of other and unspecified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nature (854).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04800" y="5249863"/>
            <a:ext cx="5105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83BE"/>
                </a:solidFill>
              </a:rPr>
              <a:t>Cox proportional hazards survival models for time to suicide, with time-dependent covariates, were utilized.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83BE"/>
                </a:solidFill>
              </a:rPr>
              <a:t>Covariance sandwich estimators were used 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83BE"/>
                </a:solidFill>
              </a:rPr>
              <a:t>adjust for the clustered nature of the data, with patients nested within VHA facilities. 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1853407" y="4735512"/>
            <a:ext cx="509587" cy="30003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73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879918"/>
            <a:ext cx="66722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55" y="1513330"/>
            <a:ext cx="677068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1328738" y="3143693"/>
            <a:ext cx="990600" cy="9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470025" y="3305618"/>
            <a:ext cx="11636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295400" y="4808980"/>
            <a:ext cx="153511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458913" y="4961380"/>
            <a:ext cx="183991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447800" y="5102668"/>
            <a:ext cx="773113" cy="111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430213" y="4775643"/>
            <a:ext cx="708025" cy="293687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83BE"/>
          </a:solidFill>
          <a:ln w="25400">
            <a:solidFill>
              <a:srgbClr val="003F7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441325" y="3011930"/>
            <a:ext cx="706438" cy="2936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83BE"/>
          </a:solidFill>
          <a:ln w="25400">
            <a:solidFill>
              <a:srgbClr val="003F7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8020050" y="3839018"/>
            <a:ext cx="466725" cy="0"/>
          </a:xfrm>
          <a:prstGeom prst="straightConnector1">
            <a:avLst/>
          </a:prstGeom>
          <a:noFill/>
          <a:ln w="34925">
            <a:solidFill>
              <a:srgbClr val="0083B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8034338" y="5667818"/>
            <a:ext cx="466725" cy="0"/>
          </a:xfrm>
          <a:prstGeom prst="straightConnector1">
            <a:avLst/>
          </a:prstGeom>
          <a:noFill/>
          <a:ln w="34925">
            <a:solidFill>
              <a:srgbClr val="0083B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4926013" y="3839018"/>
            <a:ext cx="509587" cy="350837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6386513" y="3839018"/>
            <a:ext cx="509587" cy="300037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4986338" y="5647180"/>
            <a:ext cx="496887" cy="30003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6362700" y="5647180"/>
            <a:ext cx="533400" cy="2508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27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768475"/>
            <a:ext cx="8483600" cy="1257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Hopelessness  - strong risk factor for suicide among non-brain </a:t>
            </a:r>
            <a:r>
              <a:rPr lang="en-US" sz="3600" dirty="0"/>
              <a:t>i</a:t>
            </a:r>
            <a:r>
              <a:rPr lang="en-US" sz="3600" dirty="0" smtClean="0"/>
              <a:t>njured cohorts with greater predictive power than depression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214" y="5219283"/>
            <a:ext cx="8483600" cy="688975"/>
          </a:xfrm>
          <a:ex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Pct val="130000"/>
              <a:defRPr/>
            </a:pPr>
            <a:r>
              <a:rPr lang="en-AU" altLang="en-US" sz="2400" dirty="0" smtClean="0">
                <a:solidFill>
                  <a:srgbClr val="000000"/>
                </a:solidFill>
              </a:rPr>
              <a:t>35</a:t>
            </a:r>
            <a:r>
              <a:rPr lang="en-AU" altLang="en-US" sz="2400" dirty="0">
                <a:solidFill>
                  <a:srgbClr val="000000"/>
                </a:solidFill>
              </a:rPr>
              <a:t>% of those with TBI </a:t>
            </a:r>
            <a:r>
              <a:rPr lang="en-AU" altLang="en-US" sz="2400" dirty="0" smtClean="0">
                <a:solidFill>
                  <a:srgbClr val="000000"/>
                </a:solidFill>
              </a:rPr>
              <a:t>endorsed </a:t>
            </a:r>
            <a:r>
              <a:rPr lang="en-AU" altLang="en-US" sz="2400" dirty="0">
                <a:solidFill>
                  <a:srgbClr val="000000"/>
                </a:solidFill>
              </a:rPr>
              <a:t>moderate to severe hopelessness </a:t>
            </a:r>
            <a:r>
              <a:rPr lang="en-AU" altLang="en-US" sz="2400" dirty="0" smtClean="0">
                <a:solidFill>
                  <a:srgbClr val="000000"/>
                </a:solidFill>
              </a:rPr>
              <a:t>between </a:t>
            </a:r>
            <a:r>
              <a:rPr lang="en-AU" altLang="en-US" sz="2400" dirty="0">
                <a:solidFill>
                  <a:srgbClr val="000000"/>
                </a:solidFill>
              </a:rPr>
              <a:t>1 and 10 years post-injury</a:t>
            </a:r>
          </a:p>
          <a:p>
            <a:pPr>
              <a:defRPr/>
            </a:pPr>
            <a:endParaRPr dirty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5" y="3189288"/>
            <a:ext cx="4828032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73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35100"/>
            <a:ext cx="8890000" cy="39751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05214"/>
            <a:ext cx="2797175" cy="125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7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1160</Words>
  <Application>Microsoft Office PowerPoint</Application>
  <PresentationFormat>On-screen Show (4:3)</PresentationFormat>
  <Paragraphs>141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Veterans, Traumatic Brain Injury,  and Suicide  Lisa A. Brenner, Ph.D.   </vt:lpstr>
      <vt:lpstr> “I think it took awhile before I realized and then when I started thinking about things and realizing that I was going to be like this for the rest of my life, it gives me a really down feeling and it makes me think like—why should I be around like this for the rest of my life?”  - VA Patient/TBI Survivor</vt:lpstr>
      <vt:lpstr>PowerPoint Presentation</vt:lpstr>
      <vt:lpstr>TBI and Suicide - Articles in Medline (1985 to 2014)</vt:lpstr>
      <vt:lpstr>Suicide and TBI in Veterans</vt:lpstr>
      <vt:lpstr>Suicide and TBI in Veterans</vt:lpstr>
      <vt:lpstr>PowerPoint Presentation</vt:lpstr>
      <vt:lpstr>Hopelessness  - strong risk factor for suicide among non-brain injured cohorts with greater predictive power than depression  </vt:lpstr>
      <vt:lpstr>PowerPoint Presentation</vt:lpstr>
      <vt:lpstr>PowerPoint Presentation</vt:lpstr>
      <vt:lpstr>Overview</vt:lpstr>
      <vt:lpstr>Please describe what the intervention contributed to you. What was its impact after the intervention was completed? </vt:lpstr>
      <vt:lpstr>PowerPoint Presentation</vt:lpstr>
      <vt:lpstr>PowerPoint Presentation</vt:lpstr>
      <vt:lpstr>PST-SP</vt:lpstr>
      <vt:lpstr>PowerPoint Presentation</vt:lpstr>
      <vt:lpstr>Suicide Risk Screening &amp; Assessment</vt:lpstr>
      <vt:lpstr>Suicide Risk Monitoring</vt:lpstr>
      <vt:lpstr>Treatment Engagement During Times of Transition</vt:lpstr>
      <vt:lpstr>Access to Brief Evidence Based Psychotherapy for At-Risk Patients in PC Settings</vt:lpstr>
      <vt:lpstr>PowerPoint Presentation</vt:lpstr>
      <vt:lpstr>Suicide Consultation Services</vt:lpstr>
      <vt:lpstr>Check out the RMIRECC Podcast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Mohatt, Nathaniel V.</dc:creator>
  <cp:lastModifiedBy>Department of Veterans Affairs</cp:lastModifiedBy>
  <cp:revision>165</cp:revision>
  <dcterms:created xsi:type="dcterms:W3CDTF">2014-11-04T01:22:34Z</dcterms:created>
  <dcterms:modified xsi:type="dcterms:W3CDTF">2017-09-26T17:03:41Z</dcterms:modified>
</cp:coreProperties>
</file>