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4"/>
  </p:sldMasterIdLst>
  <p:notesMasterIdLst>
    <p:notesMasterId r:id="rId22"/>
  </p:notesMasterIdLst>
  <p:handoutMasterIdLst>
    <p:handoutMasterId r:id="rId23"/>
  </p:handoutMasterIdLst>
  <p:sldIdLst>
    <p:sldId id="268" r:id="rId5"/>
    <p:sldId id="272" r:id="rId6"/>
    <p:sldId id="290" r:id="rId7"/>
    <p:sldId id="261" r:id="rId8"/>
    <p:sldId id="273" r:id="rId9"/>
    <p:sldId id="269" r:id="rId10"/>
    <p:sldId id="274" r:id="rId11"/>
    <p:sldId id="276" r:id="rId12"/>
    <p:sldId id="278" r:id="rId13"/>
    <p:sldId id="280" r:id="rId14"/>
    <p:sldId id="286" r:id="rId15"/>
    <p:sldId id="284" r:id="rId16"/>
    <p:sldId id="287" r:id="rId17"/>
    <p:sldId id="288" r:id="rId18"/>
    <p:sldId id="289" r:id="rId19"/>
    <p:sldId id="293" r:id="rId20"/>
    <p:sldId id="2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35" autoAdjust="0"/>
  </p:normalViewPr>
  <p:slideViewPr>
    <p:cSldViewPr snapToGrid="0" snapToObjects="1">
      <p:cViewPr varScale="1">
        <p:scale>
          <a:sx n="97" d="100"/>
          <a:sy n="97" d="100"/>
        </p:scale>
        <p:origin x="240" y="824"/>
      </p:cViewPr>
      <p:guideLst/>
    </p:cSldViewPr>
  </p:slideViewPr>
  <p:notesTextViewPr>
    <p:cViewPr>
      <p:scale>
        <a:sx n="1" d="1"/>
        <a:sy n="1" d="1"/>
      </p:scale>
      <p:origin x="0" y="0"/>
    </p:cViewPr>
  </p:notesTextViewPr>
  <p:notesViewPr>
    <p:cSldViewPr snapToGrid="0" snapToObjects="1">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0BB816-636F-4C40-9EC7-A3BA365B8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7CE0D02-F780-4697-9A30-3F10F4D67C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9885C-64C6-4202-8B65-38170DBD673D}" type="datetimeFigureOut">
              <a:rPr lang="en-US" smtClean="0"/>
              <a:t>9/13/22</a:t>
            </a:fld>
            <a:endParaRPr lang="en-US" dirty="0"/>
          </a:p>
        </p:txBody>
      </p:sp>
      <p:sp>
        <p:nvSpPr>
          <p:cNvPr id="4" name="Footer Placeholder 3">
            <a:extLst>
              <a:ext uri="{FF2B5EF4-FFF2-40B4-BE49-F238E27FC236}">
                <a16:creationId xmlns:a16="http://schemas.microsoft.com/office/drawing/2014/main" id="{E50C7536-00AB-4C14-90D3-7D88603F2A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DBC111-E561-48D6-9DB3-85F8BE552B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1AA4D1-BF1D-4260-B442-EBD7859EC5F1}" type="slidenum">
              <a:rPr lang="en-US" smtClean="0"/>
              <a:t>‹#›</a:t>
            </a:fld>
            <a:endParaRPr lang="en-US" dirty="0"/>
          </a:p>
        </p:txBody>
      </p:sp>
    </p:spTree>
    <p:extLst>
      <p:ext uri="{BB962C8B-B14F-4D97-AF65-F5344CB8AC3E}">
        <p14:creationId xmlns:p14="http://schemas.microsoft.com/office/powerpoint/2010/main" val="691146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49326-15A5-4041-B3F6-1CB1FE840753}" type="datetimeFigureOut">
              <a:rPr lang="en-US" smtClean="0"/>
              <a:t>9/13/22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39BA2-F127-4DB1-B8FD-D5A70CC3E01B}" type="slidenum">
              <a:rPr lang="en-US" smtClean="0"/>
              <a:t>‹#›</a:t>
            </a:fld>
            <a:endParaRPr lang="en-US" dirty="0"/>
          </a:p>
        </p:txBody>
      </p:sp>
    </p:spTree>
    <p:extLst>
      <p:ext uri="{BB962C8B-B14F-4D97-AF65-F5344CB8AC3E}">
        <p14:creationId xmlns:p14="http://schemas.microsoft.com/office/powerpoint/2010/main" val="400240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a:t>
            </a:fld>
            <a:endParaRPr lang="en-US" dirty="0"/>
          </a:p>
        </p:txBody>
      </p:sp>
    </p:spTree>
    <p:extLst>
      <p:ext uri="{BB962C8B-B14F-4D97-AF65-F5344CB8AC3E}">
        <p14:creationId xmlns:p14="http://schemas.microsoft.com/office/powerpoint/2010/main" val="273854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12</a:t>
            </a:fld>
            <a:endParaRPr lang="en-US" dirty="0"/>
          </a:p>
        </p:txBody>
      </p:sp>
    </p:spTree>
    <p:extLst>
      <p:ext uri="{BB962C8B-B14F-4D97-AF65-F5344CB8AC3E}">
        <p14:creationId xmlns:p14="http://schemas.microsoft.com/office/powerpoint/2010/main" val="3270898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13</a:t>
            </a:fld>
            <a:endParaRPr lang="en-US" dirty="0"/>
          </a:p>
        </p:txBody>
      </p:sp>
    </p:spTree>
    <p:extLst>
      <p:ext uri="{BB962C8B-B14F-4D97-AF65-F5344CB8AC3E}">
        <p14:creationId xmlns:p14="http://schemas.microsoft.com/office/powerpoint/2010/main" val="1112069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14</a:t>
            </a:fld>
            <a:endParaRPr lang="en-US" dirty="0"/>
          </a:p>
        </p:txBody>
      </p:sp>
    </p:spTree>
    <p:extLst>
      <p:ext uri="{BB962C8B-B14F-4D97-AF65-F5344CB8AC3E}">
        <p14:creationId xmlns:p14="http://schemas.microsoft.com/office/powerpoint/2010/main" val="3139032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17</a:t>
            </a:fld>
            <a:endParaRPr lang="en-US" dirty="0"/>
          </a:p>
        </p:txBody>
      </p:sp>
    </p:spTree>
    <p:extLst>
      <p:ext uri="{BB962C8B-B14F-4D97-AF65-F5344CB8AC3E}">
        <p14:creationId xmlns:p14="http://schemas.microsoft.com/office/powerpoint/2010/main" val="408359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4</a:t>
            </a:fld>
            <a:endParaRPr lang="en-US" dirty="0"/>
          </a:p>
        </p:txBody>
      </p:sp>
    </p:spTree>
    <p:extLst>
      <p:ext uri="{BB962C8B-B14F-4D97-AF65-F5344CB8AC3E}">
        <p14:creationId xmlns:p14="http://schemas.microsoft.com/office/powerpoint/2010/main" val="33078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5</a:t>
            </a:fld>
            <a:endParaRPr lang="en-US" dirty="0"/>
          </a:p>
        </p:txBody>
      </p:sp>
    </p:spTree>
    <p:extLst>
      <p:ext uri="{BB962C8B-B14F-4D97-AF65-F5344CB8AC3E}">
        <p14:creationId xmlns:p14="http://schemas.microsoft.com/office/powerpoint/2010/main" val="1948754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6</a:t>
            </a:fld>
            <a:endParaRPr lang="en-US" dirty="0"/>
          </a:p>
        </p:txBody>
      </p:sp>
    </p:spTree>
    <p:extLst>
      <p:ext uri="{BB962C8B-B14F-4D97-AF65-F5344CB8AC3E}">
        <p14:creationId xmlns:p14="http://schemas.microsoft.com/office/powerpoint/2010/main" val="147283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7</a:t>
            </a:fld>
            <a:endParaRPr lang="en-US" dirty="0"/>
          </a:p>
        </p:txBody>
      </p:sp>
    </p:spTree>
    <p:extLst>
      <p:ext uri="{BB962C8B-B14F-4D97-AF65-F5344CB8AC3E}">
        <p14:creationId xmlns:p14="http://schemas.microsoft.com/office/powerpoint/2010/main" val="3531611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8</a:t>
            </a:fld>
            <a:endParaRPr lang="en-US" dirty="0"/>
          </a:p>
        </p:txBody>
      </p:sp>
    </p:spTree>
    <p:extLst>
      <p:ext uri="{BB962C8B-B14F-4D97-AF65-F5344CB8AC3E}">
        <p14:creationId xmlns:p14="http://schemas.microsoft.com/office/powerpoint/2010/main" val="1496372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9</a:t>
            </a:fld>
            <a:endParaRPr lang="en-US" dirty="0"/>
          </a:p>
        </p:txBody>
      </p:sp>
    </p:spTree>
    <p:extLst>
      <p:ext uri="{BB962C8B-B14F-4D97-AF65-F5344CB8AC3E}">
        <p14:creationId xmlns:p14="http://schemas.microsoft.com/office/powerpoint/2010/main" val="2613722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10</a:t>
            </a:fld>
            <a:endParaRPr lang="en-US" dirty="0"/>
          </a:p>
        </p:txBody>
      </p:sp>
    </p:spTree>
    <p:extLst>
      <p:ext uri="{BB962C8B-B14F-4D97-AF65-F5344CB8AC3E}">
        <p14:creationId xmlns:p14="http://schemas.microsoft.com/office/powerpoint/2010/main" val="186058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11</a:t>
            </a:fld>
            <a:endParaRPr lang="en-US" dirty="0"/>
          </a:p>
        </p:txBody>
      </p:sp>
    </p:spTree>
    <p:extLst>
      <p:ext uri="{BB962C8B-B14F-4D97-AF65-F5344CB8AC3E}">
        <p14:creationId xmlns:p14="http://schemas.microsoft.com/office/powerpoint/2010/main" val="53733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9/13/22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dhaskell@navref.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9" name="Rectangle 144">
            <a:extLst>
              <a:ext uri="{FF2B5EF4-FFF2-40B4-BE49-F238E27FC236}">
                <a16:creationId xmlns:a16="http://schemas.microsoft.com/office/drawing/2014/main" id="{882FFB25-5A6E-4D70-BA35-30F20A80E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l="22765" r="15249"/>
          <a:stretch/>
        </p:blipFill>
        <p:spPr>
          <a:xfrm>
            <a:off x="4634683" y="10"/>
            <a:ext cx="7557317" cy="6857990"/>
          </a:xfrm>
          <a:prstGeom prst="rect">
            <a:avLst/>
          </a:prstGeom>
        </p:spPr>
      </p:pic>
      <p:pic>
        <p:nvPicPr>
          <p:cNvPr id="174" name="Picture 173" descr="Logo&#10;&#10;Description automatically generated with medium confidence">
            <a:extLst>
              <a:ext uri="{FF2B5EF4-FFF2-40B4-BE49-F238E27FC236}">
                <a16:creationId xmlns:a16="http://schemas.microsoft.com/office/drawing/2014/main" id="{B54354BF-4F37-314F-5C0F-EE611606ECB7}"/>
              </a:ext>
            </a:extLst>
          </p:cNvPr>
          <p:cNvPicPr>
            <a:picLocks noChangeAspect="1"/>
          </p:cNvPicPr>
          <p:nvPr/>
        </p:nvPicPr>
        <p:blipFill rotWithShape="1">
          <a:blip r:embed="rId5">
            <a:duotone>
              <a:prstClr val="black"/>
              <a:schemeClr val="tx2">
                <a:tint val="45000"/>
                <a:satMod val="400000"/>
              </a:schemeClr>
            </a:duotone>
            <a:alphaModFix amt="25000"/>
            <a:extLst>
              <a:ext uri="{BEBA8EAE-BF5A-486C-A8C5-ECC9F3942E4B}">
                <a14:imgProps xmlns:a14="http://schemas.microsoft.com/office/drawing/2010/main">
                  <a14:imgLayer r:embed="rId6">
                    <a14:imgEffect>
                      <a14:saturation sat="200000"/>
                    </a14:imgEffect>
                    <a14:imgEffect>
                      <a14:brightnessContrast bright="40000" contrast="-40000"/>
                    </a14:imgEffect>
                  </a14:imgLayer>
                </a14:imgProps>
              </a:ext>
            </a:extLst>
          </a:blip>
          <a:srcRect l="7760" t="8271" b="10978"/>
          <a:stretch/>
        </p:blipFill>
        <p:spPr>
          <a:xfrm>
            <a:off x="103414" y="9"/>
            <a:ext cx="10444842" cy="6857981"/>
          </a:xfrm>
          <a:custGeom>
            <a:avLst/>
            <a:gdLst/>
            <a:ahLst/>
            <a:cxnLst/>
            <a:rect l="l" t="t" r="r" b="b"/>
            <a:pathLst>
              <a:path w="9968458" h="6858000">
                <a:moveTo>
                  <a:pt x="0" y="0"/>
                </a:moveTo>
                <a:lnTo>
                  <a:pt x="5439857" y="0"/>
                </a:lnTo>
                <a:lnTo>
                  <a:pt x="5458054" y="18202"/>
                </a:lnTo>
                <a:cubicBezTo>
                  <a:pt x="5667424" y="227618"/>
                  <a:pt x="6504903" y="1065283"/>
                  <a:pt x="9854818" y="4415942"/>
                </a:cubicBezTo>
                <a:cubicBezTo>
                  <a:pt x="10006338" y="4567496"/>
                  <a:pt x="10006338" y="4817889"/>
                  <a:pt x="9854818" y="4969443"/>
                </a:cubicBezTo>
                <a:cubicBezTo>
                  <a:pt x="9854818" y="4969443"/>
                  <a:pt x="9854818" y="4969443"/>
                  <a:pt x="7967712" y="6856969"/>
                </a:cubicBezTo>
                <a:lnTo>
                  <a:pt x="7966681" y="6858000"/>
                </a:lnTo>
                <a:lnTo>
                  <a:pt x="0" y="6858000"/>
                </a:lnTo>
                <a:close/>
              </a:path>
            </a:pathLst>
          </a:custGeom>
          <a:ln>
            <a:noFill/>
          </a:ln>
        </p:spPr>
      </p:pic>
      <p:sp>
        <p:nvSpPr>
          <p:cNvPr id="180" name="Freeform 5">
            <a:extLst>
              <a:ext uri="{FF2B5EF4-FFF2-40B4-BE49-F238E27FC236}">
                <a16:creationId xmlns:a16="http://schemas.microsoft.com/office/drawing/2014/main" id="{23223198-FA5C-4AFB-8C84-58912BEEC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1083733" y="3962400"/>
            <a:ext cx="8458200" cy="958911"/>
          </a:xfrm>
        </p:spPr>
        <p:txBody>
          <a:bodyPr>
            <a:normAutofit fontScale="90000"/>
          </a:bodyPr>
          <a:lstStyle/>
          <a:p>
            <a:br>
              <a:rPr lang="en-US" sz="4400" dirty="0">
                <a:solidFill>
                  <a:srgbClr val="FEFFFF"/>
                </a:solidFill>
              </a:rPr>
            </a:br>
            <a:r>
              <a:rPr lang="en-US" sz="4400" dirty="0">
                <a:solidFill>
                  <a:srgbClr val="FEFFFF"/>
                </a:solidFill>
              </a:rPr>
              <a:t>Pearls of Wisdom</a:t>
            </a:r>
            <a:br>
              <a:rPr lang="en-US" sz="4400" dirty="0">
                <a:solidFill>
                  <a:srgbClr val="FEFFFF"/>
                </a:solidFill>
              </a:rPr>
            </a:br>
            <a:r>
              <a:rPr lang="en-US" sz="4400" dirty="0">
                <a:solidFill>
                  <a:srgbClr val="FEFFFF"/>
                </a:solidFill>
              </a:rPr>
              <a:t>NPC Wrap-up </a:t>
            </a:r>
          </a:p>
        </p:txBody>
      </p:sp>
      <p:sp>
        <p:nvSpPr>
          <p:cNvPr id="13" name="Subtitle 12">
            <a:extLst>
              <a:ext uri="{FF2B5EF4-FFF2-40B4-BE49-F238E27FC236}">
                <a16:creationId xmlns:a16="http://schemas.microsoft.com/office/drawing/2014/main" id="{F05262DB-6398-4AF9-96A3-041CFB112303}"/>
              </a:ext>
            </a:extLst>
          </p:cNvPr>
          <p:cNvSpPr>
            <a:spLocks noGrp="1"/>
          </p:cNvSpPr>
          <p:nvPr>
            <p:ph type="subTitle" idx="1"/>
          </p:nvPr>
        </p:nvSpPr>
        <p:spPr>
          <a:xfrm>
            <a:off x="1083733" y="4944531"/>
            <a:ext cx="8458200" cy="524935"/>
          </a:xfrm>
        </p:spPr>
        <p:txBody>
          <a:bodyPr>
            <a:normAutofit/>
          </a:bodyPr>
          <a:lstStyle/>
          <a:p>
            <a:r>
              <a:rPr lang="en-US" dirty="0">
                <a:solidFill>
                  <a:srgbClr val="FEFFFF"/>
                </a:solidFill>
              </a:rPr>
              <a:t>Members of the 2022 Conference Program Planning Committee</a:t>
            </a:r>
          </a:p>
        </p:txBody>
      </p:sp>
    </p:spTree>
    <p:extLst>
      <p:ext uri="{BB962C8B-B14F-4D97-AF65-F5344CB8AC3E}">
        <p14:creationId xmlns:p14="http://schemas.microsoft.com/office/powerpoint/2010/main" val="31294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2592925" y="624110"/>
            <a:ext cx="8911687" cy="1280890"/>
          </a:xfrm>
        </p:spPr>
        <p:txBody>
          <a:bodyPr>
            <a:normAutofit/>
          </a:bodyPr>
          <a:lstStyle/>
          <a:p>
            <a:r>
              <a:rPr lang="en-US" dirty="0"/>
              <a:t>Takeaways - Tuesday	</a:t>
            </a:r>
          </a:p>
        </p:txBody>
      </p:sp>
      <p:sp>
        <p:nvSpPr>
          <p:cNvPr id="4" name="Content Placeholder 3">
            <a:extLst>
              <a:ext uri="{FF2B5EF4-FFF2-40B4-BE49-F238E27FC236}">
                <a16:creationId xmlns:a16="http://schemas.microsoft.com/office/drawing/2014/main" id="{BFCC2216-65C5-D55B-DB78-B405BD9369F1}"/>
              </a:ext>
            </a:extLst>
          </p:cNvPr>
          <p:cNvSpPr>
            <a:spLocks noGrp="1"/>
          </p:cNvSpPr>
          <p:nvPr>
            <p:ph idx="1"/>
          </p:nvPr>
        </p:nvSpPr>
        <p:spPr/>
        <p:txBody>
          <a:bodyPr>
            <a:noAutofit/>
          </a:bodyPr>
          <a:lstStyle/>
          <a:p>
            <a:pPr marL="0" indent="0">
              <a:buNone/>
            </a:pPr>
            <a:r>
              <a:rPr lang="en-US" sz="2000" b="1" dirty="0"/>
              <a:t>Using Checklists in Pre and Post Award Grants Administration (Rebecca Walker and Maggie McCarthy):</a:t>
            </a:r>
          </a:p>
          <a:p>
            <a:r>
              <a:rPr lang="en-US" sz="2000" dirty="0"/>
              <a:t>3 main points for discussion and preparation in pre-award: Time, Money, People. Use free resources: templates available on Federal Demonstration Partnership (FDP) website. </a:t>
            </a:r>
          </a:p>
          <a:p>
            <a:r>
              <a:rPr lang="en-US" sz="2000" dirty="0"/>
              <a:t>Create a checklist that works for you, but can be understood by someone other than you. It’s not a training manual, it’s reminders. Training should take place first!</a:t>
            </a:r>
          </a:p>
          <a:p>
            <a:r>
              <a:rPr lang="en-US" sz="2000" dirty="0"/>
              <a:t>Monitor your projects every 30-60 days and look for problems, Do not use checklists as a replacement for training or in lieu of conversations with the PI, Share resources with each other.</a:t>
            </a:r>
            <a:endParaRPr lang="en-US" sz="2000" b="1" dirty="0"/>
          </a:p>
        </p:txBody>
      </p:sp>
    </p:spTree>
    <p:extLst>
      <p:ext uri="{BB962C8B-B14F-4D97-AF65-F5344CB8AC3E}">
        <p14:creationId xmlns:p14="http://schemas.microsoft.com/office/powerpoint/2010/main" val="189518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2592925" y="624110"/>
            <a:ext cx="8911687" cy="1280890"/>
          </a:xfrm>
        </p:spPr>
        <p:txBody>
          <a:bodyPr>
            <a:normAutofit/>
          </a:bodyPr>
          <a:lstStyle/>
          <a:p>
            <a:r>
              <a:rPr lang="en-US" dirty="0"/>
              <a:t>Takeaways - Tuesday	</a:t>
            </a:r>
          </a:p>
        </p:txBody>
      </p:sp>
      <p:sp>
        <p:nvSpPr>
          <p:cNvPr id="4" name="Content Placeholder 3">
            <a:extLst>
              <a:ext uri="{FF2B5EF4-FFF2-40B4-BE49-F238E27FC236}">
                <a16:creationId xmlns:a16="http://schemas.microsoft.com/office/drawing/2014/main" id="{BFCC2216-65C5-D55B-DB78-B405BD9369F1}"/>
              </a:ext>
            </a:extLst>
          </p:cNvPr>
          <p:cNvSpPr>
            <a:spLocks noGrp="1"/>
          </p:cNvSpPr>
          <p:nvPr>
            <p:ph idx="1"/>
          </p:nvPr>
        </p:nvSpPr>
        <p:spPr/>
        <p:txBody>
          <a:bodyPr>
            <a:noAutofit/>
          </a:bodyPr>
          <a:lstStyle/>
          <a:p>
            <a:pPr marL="0" indent="0">
              <a:buNone/>
            </a:pPr>
            <a:r>
              <a:rPr lang="en-US" sz="2000" b="1" dirty="0"/>
              <a:t>Formation of a Pearl: Building a Sustainable Multi-Site NPC Model (John Givens, Danielle </a:t>
            </a:r>
            <a:r>
              <a:rPr lang="en-US" sz="2000" b="1" dirty="0" err="1"/>
              <a:t>Fleumer</a:t>
            </a:r>
            <a:r>
              <a:rPr lang="en-US" sz="2000" b="1" dirty="0"/>
              <a:t> and Cindy </a:t>
            </a:r>
            <a:r>
              <a:rPr lang="en-US" sz="2000" b="1" dirty="0" err="1"/>
              <a:t>Reutzel</a:t>
            </a:r>
            <a:r>
              <a:rPr lang="en-US" sz="2000" b="1" dirty="0"/>
              <a:t>)</a:t>
            </a:r>
            <a:endParaRPr lang="en-US" sz="2000" dirty="0"/>
          </a:p>
          <a:p>
            <a:r>
              <a:rPr lang="en-US" sz="2000" dirty="0"/>
              <a:t>Economies of scale  (frame this from the VA ecosystem perspective)</a:t>
            </a:r>
          </a:p>
          <a:p>
            <a:r>
              <a:rPr lang="en-US" sz="2000" dirty="0"/>
              <a:t>Request business plan from the prospective site and understand other requirements in 1200.17</a:t>
            </a:r>
          </a:p>
          <a:p>
            <a:r>
              <a:rPr lang="en-US" sz="2000" dirty="0"/>
              <a:t>Provide  board with clear plan for how to account for funds, manage IDC, budgets in deficit,  dissolution terms, etc. </a:t>
            </a:r>
          </a:p>
          <a:p>
            <a:r>
              <a:rPr lang="en-US" sz="2000" dirty="0"/>
              <a:t>Must include the prospective site Medical Center Director on the multi- NPC Board, but not other statutory members per 1200.17. </a:t>
            </a:r>
            <a:endParaRPr lang="en-US" sz="2000" b="1" dirty="0"/>
          </a:p>
          <a:p>
            <a:pPr marL="0" indent="0">
              <a:buNone/>
            </a:pPr>
            <a:endParaRPr lang="en-US" sz="2000" b="1" dirty="0"/>
          </a:p>
          <a:p>
            <a:endParaRPr lang="en-US" sz="2000" dirty="0"/>
          </a:p>
          <a:p>
            <a:endParaRPr lang="en-US" sz="2000" dirty="0"/>
          </a:p>
          <a:p>
            <a:endParaRPr lang="en-US" sz="2000" dirty="0"/>
          </a:p>
        </p:txBody>
      </p:sp>
    </p:spTree>
    <p:extLst>
      <p:ext uri="{BB962C8B-B14F-4D97-AF65-F5344CB8AC3E}">
        <p14:creationId xmlns:p14="http://schemas.microsoft.com/office/powerpoint/2010/main" val="138768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2592925" y="624110"/>
            <a:ext cx="8911687" cy="1280890"/>
          </a:xfrm>
        </p:spPr>
        <p:txBody>
          <a:bodyPr>
            <a:normAutofit/>
          </a:bodyPr>
          <a:lstStyle/>
          <a:p>
            <a:r>
              <a:rPr lang="en-US" dirty="0"/>
              <a:t>Takeaways - Tuesday	</a:t>
            </a:r>
          </a:p>
        </p:txBody>
      </p:sp>
      <p:sp>
        <p:nvSpPr>
          <p:cNvPr id="4" name="Content Placeholder 3">
            <a:extLst>
              <a:ext uri="{FF2B5EF4-FFF2-40B4-BE49-F238E27FC236}">
                <a16:creationId xmlns:a16="http://schemas.microsoft.com/office/drawing/2014/main" id="{BFCC2216-65C5-D55B-DB78-B405BD9369F1}"/>
              </a:ext>
            </a:extLst>
          </p:cNvPr>
          <p:cNvSpPr>
            <a:spLocks noGrp="1"/>
          </p:cNvSpPr>
          <p:nvPr>
            <p:ph idx="1"/>
          </p:nvPr>
        </p:nvSpPr>
        <p:spPr/>
        <p:txBody>
          <a:bodyPr>
            <a:noAutofit/>
          </a:bodyPr>
          <a:lstStyle/>
          <a:p>
            <a:pPr marL="0" indent="0">
              <a:buNone/>
            </a:pPr>
            <a:r>
              <a:rPr lang="en-US" sz="2000" b="1" dirty="0"/>
              <a:t>Pearl Jam: How to Rock it in Clinical Trials (Kelly </a:t>
            </a:r>
            <a:r>
              <a:rPr lang="en-US" sz="2000" b="1" dirty="0" err="1"/>
              <a:t>Willenberg</a:t>
            </a:r>
            <a:r>
              <a:rPr lang="en-US" sz="2000" b="1" dirty="0"/>
              <a:t>) </a:t>
            </a:r>
          </a:p>
          <a:p>
            <a:r>
              <a:rPr lang="en-US" sz="2000" b="1" dirty="0"/>
              <a:t>Budget for hidden costs:  </a:t>
            </a:r>
            <a:r>
              <a:rPr lang="en-US" sz="2000" dirty="0"/>
              <a:t>Delayed study start-up, delayed IRB approval, time to review and implement changes due to amendments or safety reports, etc.</a:t>
            </a:r>
          </a:p>
          <a:p>
            <a:pPr marL="0" indent="0">
              <a:buNone/>
            </a:pPr>
            <a:r>
              <a:rPr lang="en-US" sz="2000" b="1" dirty="0"/>
              <a:t>Board Responsibilities: From Financial Statements to Fraud (Bennie Lewis) </a:t>
            </a:r>
            <a:endParaRPr lang="en-US" sz="2000" dirty="0"/>
          </a:p>
          <a:p>
            <a:r>
              <a:rPr lang="en-US" sz="2000" dirty="0"/>
              <a:t>Provide regular and comprehensive, but easy to understand, reports to board and PIs. Establish and maintain effective internal controls. </a:t>
            </a:r>
            <a:endParaRPr lang="en-US" sz="2400" b="1" dirty="0"/>
          </a:p>
          <a:p>
            <a:endParaRPr lang="en-US" sz="2000" dirty="0"/>
          </a:p>
          <a:p>
            <a:pPr>
              <a:buFont typeface="Wingdings" pitchFamily="2" charset="2"/>
              <a:buChar char="Ø"/>
            </a:pPr>
            <a:endParaRPr lang="en-US" sz="2000" b="1" dirty="0"/>
          </a:p>
          <a:p>
            <a:pPr marL="0" indent="0">
              <a:buNone/>
            </a:pPr>
            <a:endParaRPr lang="en-US" sz="2000" b="1" dirty="0"/>
          </a:p>
          <a:p>
            <a:pPr marL="0" indent="0">
              <a:buNone/>
            </a:pPr>
            <a:endParaRPr lang="en-US" sz="2000" b="1" dirty="0"/>
          </a:p>
        </p:txBody>
      </p:sp>
    </p:spTree>
    <p:extLst>
      <p:ext uri="{BB962C8B-B14F-4D97-AF65-F5344CB8AC3E}">
        <p14:creationId xmlns:p14="http://schemas.microsoft.com/office/powerpoint/2010/main" val="385847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2592925" y="624110"/>
            <a:ext cx="8911687" cy="1280890"/>
          </a:xfrm>
        </p:spPr>
        <p:txBody>
          <a:bodyPr>
            <a:normAutofit/>
          </a:bodyPr>
          <a:lstStyle/>
          <a:p>
            <a:r>
              <a:rPr lang="en-US" dirty="0"/>
              <a:t>Takeaways - Tuesday	</a:t>
            </a:r>
          </a:p>
        </p:txBody>
      </p:sp>
      <p:sp>
        <p:nvSpPr>
          <p:cNvPr id="4" name="Content Placeholder 3">
            <a:extLst>
              <a:ext uri="{FF2B5EF4-FFF2-40B4-BE49-F238E27FC236}">
                <a16:creationId xmlns:a16="http://schemas.microsoft.com/office/drawing/2014/main" id="{BFCC2216-65C5-D55B-DB78-B405BD9369F1}"/>
              </a:ext>
            </a:extLst>
          </p:cNvPr>
          <p:cNvSpPr>
            <a:spLocks noGrp="1"/>
          </p:cNvSpPr>
          <p:nvPr>
            <p:ph idx="1"/>
          </p:nvPr>
        </p:nvSpPr>
        <p:spPr/>
        <p:txBody>
          <a:bodyPr>
            <a:noAutofit/>
          </a:bodyPr>
          <a:lstStyle/>
          <a:p>
            <a:pPr marL="0" indent="0">
              <a:buNone/>
            </a:pPr>
            <a:r>
              <a:rPr lang="en-US" sz="2000" b="1" dirty="0"/>
              <a:t>Fundraising: Revealing your Luster (Kevin Hull)</a:t>
            </a:r>
          </a:p>
          <a:p>
            <a:r>
              <a:rPr lang="en-US" sz="2000" dirty="0"/>
              <a:t>Survey your local landscape for </a:t>
            </a:r>
            <a:r>
              <a:rPr lang="en-US" sz="2000"/>
              <a:t>relationships you </a:t>
            </a:r>
            <a:r>
              <a:rPr lang="en-US" sz="2000" dirty="0"/>
              <a:t>can rely on to get referrals to potential funding sources to then do your homework on their giving scheme and spheres of influence to determine your best approach </a:t>
            </a:r>
          </a:p>
          <a:p>
            <a:r>
              <a:rPr lang="en-US" sz="2000" dirty="0"/>
              <a:t>Relationships take initiative and sustaining investment to see through to fruition so treat them accordingly (get that fish more than just on the boat — get it on the grill, baby!</a:t>
            </a:r>
          </a:p>
          <a:p>
            <a:endParaRPr lang="en-US" sz="2000" dirty="0"/>
          </a:p>
          <a:p>
            <a:endParaRPr lang="en-US" sz="2000" dirty="0"/>
          </a:p>
          <a:p>
            <a:pPr>
              <a:buFont typeface="Wingdings" pitchFamily="2" charset="2"/>
              <a:buChar char="Ø"/>
            </a:pPr>
            <a:endParaRPr lang="en-US" sz="2000" b="1" dirty="0"/>
          </a:p>
          <a:p>
            <a:pPr marL="0" indent="0">
              <a:buNone/>
            </a:pPr>
            <a:endParaRPr lang="en-US" sz="2000" b="1" dirty="0"/>
          </a:p>
          <a:p>
            <a:pPr marL="0" indent="0">
              <a:buNone/>
            </a:pPr>
            <a:endParaRPr lang="en-US" sz="2000" b="1" dirty="0"/>
          </a:p>
        </p:txBody>
      </p:sp>
    </p:spTree>
    <p:extLst>
      <p:ext uri="{BB962C8B-B14F-4D97-AF65-F5344CB8AC3E}">
        <p14:creationId xmlns:p14="http://schemas.microsoft.com/office/powerpoint/2010/main" val="1477421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2592925" y="624110"/>
            <a:ext cx="8911687" cy="1280890"/>
          </a:xfrm>
        </p:spPr>
        <p:txBody>
          <a:bodyPr>
            <a:normAutofit/>
          </a:bodyPr>
          <a:lstStyle/>
          <a:p>
            <a:r>
              <a:rPr lang="en-US" dirty="0"/>
              <a:t>Takeaways - Tuesday	</a:t>
            </a:r>
          </a:p>
        </p:txBody>
      </p:sp>
      <p:sp>
        <p:nvSpPr>
          <p:cNvPr id="4" name="Content Placeholder 3">
            <a:extLst>
              <a:ext uri="{FF2B5EF4-FFF2-40B4-BE49-F238E27FC236}">
                <a16:creationId xmlns:a16="http://schemas.microsoft.com/office/drawing/2014/main" id="{BFCC2216-65C5-D55B-DB78-B405BD9369F1}"/>
              </a:ext>
            </a:extLst>
          </p:cNvPr>
          <p:cNvSpPr>
            <a:spLocks noGrp="1"/>
          </p:cNvSpPr>
          <p:nvPr>
            <p:ph idx="1"/>
          </p:nvPr>
        </p:nvSpPr>
        <p:spPr/>
        <p:txBody>
          <a:bodyPr>
            <a:noAutofit/>
          </a:bodyPr>
          <a:lstStyle/>
          <a:p>
            <a:pPr marL="0" indent="0">
              <a:buNone/>
            </a:pPr>
            <a:r>
              <a:rPr lang="en-US" sz="2000" b="1" dirty="0"/>
              <a:t>VA Central IRB Update: Energy and Sustainability (Don Workman)</a:t>
            </a:r>
          </a:p>
          <a:p>
            <a:r>
              <a:rPr lang="en-US" dirty="0"/>
              <a:t>Added a Panel #3 for Central IRB administration for lower volume IRBs </a:t>
            </a:r>
          </a:p>
          <a:p>
            <a:r>
              <a:rPr lang="en-US" dirty="0"/>
              <a:t>Fiscal year 2023 goals:  piloting a new Rapid Response VA CIRB process, revised and simplified SOPs, simplification of forms, removal of redundant questions on forms, introduction of new smart-forms, webinars with CIRB liaisons, and additional consent form templates. </a:t>
            </a:r>
            <a:endParaRPr lang="en-US" sz="2000" dirty="0"/>
          </a:p>
          <a:p>
            <a:endParaRPr lang="en-US" sz="2000" dirty="0"/>
          </a:p>
          <a:p>
            <a:pPr>
              <a:buFont typeface="Wingdings" pitchFamily="2" charset="2"/>
              <a:buChar char="Ø"/>
            </a:pPr>
            <a:endParaRPr lang="en-US" sz="2000" b="1" dirty="0"/>
          </a:p>
          <a:p>
            <a:pPr marL="0" indent="0">
              <a:buNone/>
            </a:pPr>
            <a:endParaRPr lang="en-US" sz="2000" b="1" dirty="0"/>
          </a:p>
          <a:p>
            <a:pPr marL="0" indent="0">
              <a:buNone/>
            </a:pPr>
            <a:endParaRPr lang="en-US" sz="2000" b="1" dirty="0"/>
          </a:p>
        </p:txBody>
      </p:sp>
    </p:spTree>
    <p:extLst>
      <p:ext uri="{BB962C8B-B14F-4D97-AF65-F5344CB8AC3E}">
        <p14:creationId xmlns:p14="http://schemas.microsoft.com/office/powerpoint/2010/main" val="3106521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06D2-717F-C057-1E14-03F190916C63}"/>
              </a:ext>
            </a:extLst>
          </p:cNvPr>
          <p:cNvSpPr>
            <a:spLocks noGrp="1"/>
          </p:cNvSpPr>
          <p:nvPr>
            <p:ph type="title"/>
          </p:nvPr>
        </p:nvSpPr>
        <p:spPr/>
        <p:txBody>
          <a:bodyPr/>
          <a:lstStyle/>
          <a:p>
            <a:r>
              <a:rPr lang="en-US" dirty="0"/>
              <a:t>And where it ended…..</a:t>
            </a:r>
          </a:p>
        </p:txBody>
      </p:sp>
      <p:pic>
        <p:nvPicPr>
          <p:cNvPr id="4098" name="Picture 2" descr="Image preview">
            <a:extLst>
              <a:ext uri="{FF2B5EF4-FFF2-40B4-BE49-F238E27FC236}">
                <a16:creationId xmlns:a16="http://schemas.microsoft.com/office/drawing/2014/main" id="{B55EC0F0-9E64-A46E-BF35-29DC193D6D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264555"/>
            <a:ext cx="6949439" cy="521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898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9D14605-3FB2-8FDD-C606-B04A614AC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30" y="374650"/>
            <a:ext cx="8128000" cy="6108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preview">
            <a:extLst>
              <a:ext uri="{FF2B5EF4-FFF2-40B4-BE49-F238E27FC236}">
                <a16:creationId xmlns:a16="http://schemas.microsoft.com/office/drawing/2014/main" id="{878C9083-A8C4-A507-FE43-B18D1AB33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2452" y="1355310"/>
            <a:ext cx="2849218" cy="361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123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0" y="5"/>
            <a:ext cx="12192000" cy="6857990"/>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2589213" y="2514600"/>
            <a:ext cx="8915399" cy="2262781"/>
          </a:xfrm>
        </p:spPr>
        <p:txBody>
          <a:bodyPr>
            <a:normAutofit/>
          </a:bodyPr>
          <a:lstStyle/>
          <a:p>
            <a:r>
              <a:rPr lang="en-US" dirty="0"/>
              <a:t>Thank you</a:t>
            </a:r>
          </a:p>
        </p:txBody>
      </p:sp>
      <p:sp>
        <p:nvSpPr>
          <p:cNvPr id="3" name="Subtitle 2">
            <a:extLst>
              <a:ext uri="{FF2B5EF4-FFF2-40B4-BE49-F238E27FC236}">
                <a16:creationId xmlns:a16="http://schemas.microsoft.com/office/drawing/2014/main" id="{96D75439-C766-134A-A0D0-BE002D8B0AAD}"/>
              </a:ext>
            </a:extLst>
          </p:cNvPr>
          <p:cNvSpPr>
            <a:spLocks noGrp="1"/>
          </p:cNvSpPr>
          <p:nvPr>
            <p:ph type="subTitle" idx="1"/>
          </p:nvPr>
        </p:nvSpPr>
        <p:spPr>
          <a:xfrm>
            <a:off x="2589213" y="4777379"/>
            <a:ext cx="8915399" cy="1126283"/>
          </a:xfrm>
        </p:spPr>
        <p:txBody>
          <a:bodyPr>
            <a:normAutofit/>
          </a:bodyPr>
          <a:lstStyle/>
          <a:p>
            <a:r>
              <a:rPr lang="en-US" dirty="0"/>
              <a:t>someone@example.com</a:t>
            </a:r>
          </a:p>
        </p:txBody>
      </p:sp>
      <p:grpSp>
        <p:nvGrpSpPr>
          <p:cNvPr id="12" name="Group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Freeform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Freeform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Rectangle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406373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6BDA-11AA-3C9C-16F3-67582A1EEE82}"/>
              </a:ext>
            </a:extLst>
          </p:cNvPr>
          <p:cNvSpPr>
            <a:spLocks noGrp="1"/>
          </p:cNvSpPr>
          <p:nvPr>
            <p:ph type="title"/>
          </p:nvPr>
        </p:nvSpPr>
        <p:spPr/>
        <p:txBody>
          <a:bodyPr/>
          <a:lstStyle/>
          <a:p>
            <a:r>
              <a:rPr lang="en-US" dirty="0"/>
              <a:t>Where it all began…</a:t>
            </a:r>
          </a:p>
        </p:txBody>
      </p:sp>
      <p:pic>
        <p:nvPicPr>
          <p:cNvPr id="4" name="Picture 2" descr="Image preview">
            <a:extLst>
              <a:ext uri="{FF2B5EF4-FFF2-40B4-BE49-F238E27FC236}">
                <a16:creationId xmlns:a16="http://schemas.microsoft.com/office/drawing/2014/main" id="{A2FAAEE4-F97C-D633-37B3-DAD3BC66F8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8942" y="1264555"/>
            <a:ext cx="80924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6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B182-5E6D-E53C-E172-004D05976FE3}"/>
              </a:ext>
            </a:extLst>
          </p:cNvPr>
          <p:cNvSpPr>
            <a:spLocks noGrp="1"/>
          </p:cNvSpPr>
          <p:nvPr>
            <p:ph type="title"/>
          </p:nvPr>
        </p:nvSpPr>
        <p:spPr/>
        <p:txBody>
          <a:bodyPr/>
          <a:lstStyle/>
          <a:p>
            <a:endParaRPr lang="en-US" dirty="0"/>
          </a:p>
        </p:txBody>
      </p:sp>
      <p:pic>
        <p:nvPicPr>
          <p:cNvPr id="1028" name="Picture 4" descr="Never Forget">
            <a:extLst>
              <a:ext uri="{FF2B5EF4-FFF2-40B4-BE49-F238E27FC236}">
                <a16:creationId xmlns:a16="http://schemas.microsoft.com/office/drawing/2014/main" id="{23C400E9-B4C6-5116-A738-67BA7BD41E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18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9D17E3F-9160-4D16-8F1D-F8FE94E2A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descr="light spots">
            <a:extLst>
              <a:ext uri="{FF2B5EF4-FFF2-40B4-BE49-F238E27FC236}">
                <a16:creationId xmlns:a16="http://schemas.microsoft.com/office/drawing/2014/main"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2592925" y="624110"/>
            <a:ext cx="8911687" cy="1280890"/>
          </a:xfrm>
        </p:spPr>
        <p:txBody>
          <a:bodyPr>
            <a:normAutofit/>
          </a:bodyPr>
          <a:lstStyle/>
          <a:p>
            <a:r>
              <a:rPr lang="en-US" dirty="0"/>
              <a:t>Takeaways – Sunday and Monday</a:t>
            </a:r>
          </a:p>
        </p:txBody>
      </p:sp>
      <p:grpSp>
        <p:nvGrpSpPr>
          <p:cNvPr id="35" name="Group 34">
            <a:extLst>
              <a:ext uri="{FF2B5EF4-FFF2-40B4-BE49-F238E27FC236}">
                <a16:creationId xmlns:a16="http://schemas.microsoft.com/office/drawing/2014/main" id="{93DBB853-C277-42C7-80D0-110A8842ED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36" name="Freeform 11">
              <a:extLst>
                <a:ext uri="{FF2B5EF4-FFF2-40B4-BE49-F238E27FC236}">
                  <a16:creationId xmlns:a16="http://schemas.microsoft.com/office/drawing/2014/main" id="{8D2CA353-4AC3-432A-8704-A618563EE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reeform 12">
              <a:extLst>
                <a:ext uri="{FF2B5EF4-FFF2-40B4-BE49-F238E27FC236}">
                  <a16:creationId xmlns:a16="http://schemas.microsoft.com/office/drawing/2014/main" id="{71685CFF-C2D8-4119-9CDA-504914853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reeform 13">
              <a:extLst>
                <a:ext uri="{FF2B5EF4-FFF2-40B4-BE49-F238E27FC236}">
                  <a16:creationId xmlns:a16="http://schemas.microsoft.com/office/drawing/2014/main" id="{119C20C9-05B5-4384-9F4E-B4B8FA299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reeform 14">
              <a:extLst>
                <a:ext uri="{FF2B5EF4-FFF2-40B4-BE49-F238E27FC236}">
                  <a16:creationId xmlns:a16="http://schemas.microsoft.com/office/drawing/2014/main" id="{F78ACAA7-E69F-43D4-919F-59DCA6482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reeform 15">
              <a:extLst>
                <a:ext uri="{FF2B5EF4-FFF2-40B4-BE49-F238E27FC236}">
                  <a16:creationId xmlns:a16="http://schemas.microsoft.com/office/drawing/2014/main" id="{96704AC3-E553-4428-AD42-796DD344A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reeform 16">
              <a:extLst>
                <a:ext uri="{FF2B5EF4-FFF2-40B4-BE49-F238E27FC236}">
                  <a16:creationId xmlns:a16="http://schemas.microsoft.com/office/drawing/2014/main" id="{3144CE2D-2D9E-4E16-92AA-F685E4549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reeform 17">
              <a:extLst>
                <a:ext uri="{FF2B5EF4-FFF2-40B4-BE49-F238E27FC236}">
                  <a16:creationId xmlns:a16="http://schemas.microsoft.com/office/drawing/2014/main" id="{CD4C0C99-C139-4838-92A2-2C05514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reeform 18">
              <a:extLst>
                <a:ext uri="{FF2B5EF4-FFF2-40B4-BE49-F238E27FC236}">
                  <a16:creationId xmlns:a16="http://schemas.microsoft.com/office/drawing/2014/main" id="{6D356AA9-ECE0-4E40-A277-44AC6EF76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reeform 19">
              <a:extLst>
                <a:ext uri="{FF2B5EF4-FFF2-40B4-BE49-F238E27FC236}">
                  <a16:creationId xmlns:a16="http://schemas.microsoft.com/office/drawing/2014/main" id="{5A9C3CFE-942C-43DB-9652-8B264755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reeform 20">
              <a:extLst>
                <a:ext uri="{FF2B5EF4-FFF2-40B4-BE49-F238E27FC236}">
                  <a16:creationId xmlns:a16="http://schemas.microsoft.com/office/drawing/2014/main" id="{F3DDB2C0-7B2C-4BA5-8ECA-463274672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reeform 21">
              <a:extLst>
                <a:ext uri="{FF2B5EF4-FFF2-40B4-BE49-F238E27FC236}">
                  <a16:creationId xmlns:a16="http://schemas.microsoft.com/office/drawing/2014/main" id="{CCB346B3-FD72-422B-9688-F54E77399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reeform 22">
              <a:extLst>
                <a:ext uri="{FF2B5EF4-FFF2-40B4-BE49-F238E27FC236}">
                  <a16:creationId xmlns:a16="http://schemas.microsoft.com/office/drawing/2014/main" id="{A5E738B1-537A-48F5-B99B-72BF4EA8B0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a:extLst>
              <a:ext uri="{FF2B5EF4-FFF2-40B4-BE49-F238E27FC236}">
                <a16:creationId xmlns:a16="http://schemas.microsoft.com/office/drawing/2014/main" id="{65CAAAF8-C872-447C-BCD0-F5CD3016C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50" name="Freeform 27">
              <a:extLst>
                <a:ext uri="{FF2B5EF4-FFF2-40B4-BE49-F238E27FC236}">
                  <a16:creationId xmlns:a16="http://schemas.microsoft.com/office/drawing/2014/main" id="{3CD192F9-4898-4362-B1A2-3DDAA5461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a:extLst>
                <a:ext uri="{FF2B5EF4-FFF2-40B4-BE49-F238E27FC236}">
                  <a16:creationId xmlns:a16="http://schemas.microsoft.com/office/drawing/2014/main" id="{25658BAB-0A60-4CAE-B735-5297A284A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a:extLst>
                <a:ext uri="{FF2B5EF4-FFF2-40B4-BE49-F238E27FC236}">
                  <a16:creationId xmlns:a16="http://schemas.microsoft.com/office/drawing/2014/main" id="{B176DB7C-2C45-4E08-956B-5D2E339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a:extLst>
                <a:ext uri="{FF2B5EF4-FFF2-40B4-BE49-F238E27FC236}">
                  <a16:creationId xmlns:a16="http://schemas.microsoft.com/office/drawing/2014/main" id="{671B014E-7E67-4978-A9AB-7C6E2F99F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a:extLst>
                <a:ext uri="{FF2B5EF4-FFF2-40B4-BE49-F238E27FC236}">
                  <a16:creationId xmlns:a16="http://schemas.microsoft.com/office/drawing/2014/main" id="{193156F8-3B15-4064-8C4B-F21ED4F37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a:extLst>
                <a:ext uri="{FF2B5EF4-FFF2-40B4-BE49-F238E27FC236}">
                  <a16:creationId xmlns:a16="http://schemas.microsoft.com/office/drawing/2014/main" id="{96B721A4-876F-43D1-B231-585A55B38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a:extLst>
                <a:ext uri="{FF2B5EF4-FFF2-40B4-BE49-F238E27FC236}">
                  <a16:creationId xmlns:a16="http://schemas.microsoft.com/office/drawing/2014/main" id="{3D9AB238-BB7F-4D15-83B0-BD6CA92CC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a:extLst>
                <a:ext uri="{FF2B5EF4-FFF2-40B4-BE49-F238E27FC236}">
                  <a16:creationId xmlns:a16="http://schemas.microsoft.com/office/drawing/2014/main" id="{85F91E03-6B79-4561-AADA-9D9EE519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a:extLst>
                <a:ext uri="{FF2B5EF4-FFF2-40B4-BE49-F238E27FC236}">
                  <a16:creationId xmlns:a16="http://schemas.microsoft.com/office/drawing/2014/main" id="{A2B05A7B-02BB-4384-AB3F-6300769C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a:extLst>
                <a:ext uri="{FF2B5EF4-FFF2-40B4-BE49-F238E27FC236}">
                  <a16:creationId xmlns:a16="http://schemas.microsoft.com/office/drawing/2014/main" id="{10C0CEA7-547A-4AB3-99B0-971B1E98A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a:extLst>
                <a:ext uri="{FF2B5EF4-FFF2-40B4-BE49-F238E27FC236}">
                  <a16:creationId xmlns:a16="http://schemas.microsoft.com/office/drawing/2014/main" id="{643A7C23-A309-4BDC-AC90-7E150B0A7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a:extLst>
                <a:ext uri="{FF2B5EF4-FFF2-40B4-BE49-F238E27FC236}">
                  <a16:creationId xmlns:a16="http://schemas.microsoft.com/office/drawing/2014/main" id="{CDFCEA60-6323-4E47-A467-83E3D32C0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angle 62">
            <a:extLst>
              <a:ext uri="{FF2B5EF4-FFF2-40B4-BE49-F238E27FC236}">
                <a16:creationId xmlns:a16="http://schemas.microsoft.com/office/drawing/2014/main" id="{42D62A3B-08B7-4F45-B0BC-A23B2CC9C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reeform 11">
            <a:extLst>
              <a:ext uri="{FF2B5EF4-FFF2-40B4-BE49-F238E27FC236}">
                <a16:creationId xmlns:a16="http://schemas.microsoft.com/office/drawing/2014/main" id="{7527CAFC-17AC-48FE-AB33-811D38361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Content Placeholder 3">
            <a:extLst>
              <a:ext uri="{FF2B5EF4-FFF2-40B4-BE49-F238E27FC236}">
                <a16:creationId xmlns:a16="http://schemas.microsoft.com/office/drawing/2014/main" id="{BF8F0A76-0FCE-9978-B967-24AEF8BB2817}"/>
              </a:ext>
            </a:extLst>
          </p:cNvPr>
          <p:cNvSpPr>
            <a:spLocks noGrp="1"/>
          </p:cNvSpPr>
          <p:nvPr>
            <p:ph idx="1"/>
          </p:nvPr>
        </p:nvSpPr>
        <p:spPr>
          <a:xfrm>
            <a:off x="2589212" y="2133600"/>
            <a:ext cx="8915400" cy="3776472"/>
          </a:xfrm>
        </p:spPr>
        <p:txBody>
          <a:bodyPr>
            <a:normAutofit fontScale="92500" lnSpcReduction="20000"/>
          </a:bodyPr>
          <a:lstStyle/>
          <a:p>
            <a:pPr marL="0" indent="0">
              <a:buNone/>
            </a:pPr>
            <a:r>
              <a:rPr lang="en-US" sz="2200" b="1" dirty="0"/>
              <a:t>1200.17 (Speaker: Woody Haskell):</a:t>
            </a:r>
          </a:p>
          <a:p>
            <a:r>
              <a:rPr lang="en-US" sz="2200" dirty="0"/>
              <a:t>Compensating VA employees is complicated and there are many rules. If there are questions, email </a:t>
            </a:r>
            <a:r>
              <a:rPr lang="en-US" sz="2200" dirty="0">
                <a:hlinkClick r:id="rId4"/>
              </a:rPr>
              <a:t>dhaskell@navref.org</a:t>
            </a:r>
            <a:endParaRPr lang="en-US" sz="2200" dirty="0"/>
          </a:p>
          <a:p>
            <a:r>
              <a:rPr lang="en-US" sz="2200" dirty="0"/>
              <a:t>Read the Handbook thoroughly; use it as a frequent reference tool. </a:t>
            </a:r>
          </a:p>
          <a:p>
            <a:pPr marL="0" indent="0">
              <a:buNone/>
            </a:pPr>
            <a:endParaRPr lang="en-US" sz="2200" b="1" dirty="0"/>
          </a:p>
          <a:p>
            <a:pPr marL="0" indent="0">
              <a:buNone/>
            </a:pPr>
            <a:r>
              <a:rPr lang="en-US" sz="2200" b="1" dirty="0"/>
              <a:t>Clinical Trials Center (Ali </a:t>
            </a:r>
            <a:r>
              <a:rPr lang="en-US" sz="2200" b="1" dirty="0" err="1"/>
              <a:t>Sonel</a:t>
            </a:r>
            <a:r>
              <a:rPr lang="en-US" sz="2200" b="1" dirty="0"/>
              <a:t>, Loni Caffas, Jeff Moore):</a:t>
            </a:r>
          </a:p>
          <a:p>
            <a:r>
              <a:rPr lang="en-US" sz="2200" dirty="0"/>
              <a:t>To get buy-in from the MCD for a CTC think “Compliance”. Hire knowledgeable coordinators, establish quality budgeting skills and carefully assess feasibility of studies. </a:t>
            </a:r>
          </a:p>
          <a:p>
            <a:r>
              <a:rPr lang="en-US" sz="2200" dirty="0"/>
              <a:t>Separate coordinators work from regulatory work. Hire people who are energized to build a successful centralized culture.</a:t>
            </a:r>
          </a:p>
          <a:p>
            <a:pPr lvl="1"/>
            <a:endParaRPr lang="en-US" dirty="0"/>
          </a:p>
        </p:txBody>
      </p:sp>
    </p:spTree>
    <p:extLst>
      <p:ext uri="{BB962C8B-B14F-4D97-AF65-F5344CB8AC3E}">
        <p14:creationId xmlns:p14="http://schemas.microsoft.com/office/powerpoint/2010/main" val="143655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9D17E3F-9160-4D16-8F1D-F8FE94E2A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descr="light spots">
            <a:extLst>
              <a:ext uri="{FF2B5EF4-FFF2-40B4-BE49-F238E27FC236}">
                <a16:creationId xmlns:a16="http://schemas.microsoft.com/office/drawing/2014/main"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2592925" y="624110"/>
            <a:ext cx="8911687" cy="1280890"/>
          </a:xfrm>
        </p:spPr>
        <p:txBody>
          <a:bodyPr>
            <a:normAutofit/>
          </a:bodyPr>
          <a:lstStyle/>
          <a:p>
            <a:r>
              <a:rPr lang="en-US" dirty="0"/>
              <a:t>Takeaways - Monday</a:t>
            </a:r>
          </a:p>
        </p:txBody>
      </p:sp>
      <p:grpSp>
        <p:nvGrpSpPr>
          <p:cNvPr id="35" name="Group 34">
            <a:extLst>
              <a:ext uri="{FF2B5EF4-FFF2-40B4-BE49-F238E27FC236}">
                <a16:creationId xmlns:a16="http://schemas.microsoft.com/office/drawing/2014/main" id="{93DBB853-C277-42C7-80D0-110A8842ED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36" name="Freeform 11">
              <a:extLst>
                <a:ext uri="{FF2B5EF4-FFF2-40B4-BE49-F238E27FC236}">
                  <a16:creationId xmlns:a16="http://schemas.microsoft.com/office/drawing/2014/main" id="{8D2CA353-4AC3-432A-8704-A618563EE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reeform 12">
              <a:extLst>
                <a:ext uri="{FF2B5EF4-FFF2-40B4-BE49-F238E27FC236}">
                  <a16:creationId xmlns:a16="http://schemas.microsoft.com/office/drawing/2014/main" id="{71685CFF-C2D8-4119-9CDA-504914853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reeform 13">
              <a:extLst>
                <a:ext uri="{FF2B5EF4-FFF2-40B4-BE49-F238E27FC236}">
                  <a16:creationId xmlns:a16="http://schemas.microsoft.com/office/drawing/2014/main" id="{119C20C9-05B5-4384-9F4E-B4B8FA299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reeform 14">
              <a:extLst>
                <a:ext uri="{FF2B5EF4-FFF2-40B4-BE49-F238E27FC236}">
                  <a16:creationId xmlns:a16="http://schemas.microsoft.com/office/drawing/2014/main" id="{F78ACAA7-E69F-43D4-919F-59DCA6482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reeform 15">
              <a:extLst>
                <a:ext uri="{FF2B5EF4-FFF2-40B4-BE49-F238E27FC236}">
                  <a16:creationId xmlns:a16="http://schemas.microsoft.com/office/drawing/2014/main" id="{96704AC3-E553-4428-AD42-796DD344A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reeform 16">
              <a:extLst>
                <a:ext uri="{FF2B5EF4-FFF2-40B4-BE49-F238E27FC236}">
                  <a16:creationId xmlns:a16="http://schemas.microsoft.com/office/drawing/2014/main" id="{3144CE2D-2D9E-4E16-92AA-F685E4549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reeform 17">
              <a:extLst>
                <a:ext uri="{FF2B5EF4-FFF2-40B4-BE49-F238E27FC236}">
                  <a16:creationId xmlns:a16="http://schemas.microsoft.com/office/drawing/2014/main" id="{CD4C0C99-C139-4838-92A2-2C05514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reeform 18">
              <a:extLst>
                <a:ext uri="{FF2B5EF4-FFF2-40B4-BE49-F238E27FC236}">
                  <a16:creationId xmlns:a16="http://schemas.microsoft.com/office/drawing/2014/main" id="{6D356AA9-ECE0-4E40-A277-44AC6EF76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reeform 19">
              <a:extLst>
                <a:ext uri="{FF2B5EF4-FFF2-40B4-BE49-F238E27FC236}">
                  <a16:creationId xmlns:a16="http://schemas.microsoft.com/office/drawing/2014/main" id="{5A9C3CFE-942C-43DB-9652-8B264755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reeform 20">
              <a:extLst>
                <a:ext uri="{FF2B5EF4-FFF2-40B4-BE49-F238E27FC236}">
                  <a16:creationId xmlns:a16="http://schemas.microsoft.com/office/drawing/2014/main" id="{F3DDB2C0-7B2C-4BA5-8ECA-463274672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reeform 21">
              <a:extLst>
                <a:ext uri="{FF2B5EF4-FFF2-40B4-BE49-F238E27FC236}">
                  <a16:creationId xmlns:a16="http://schemas.microsoft.com/office/drawing/2014/main" id="{CCB346B3-FD72-422B-9688-F54E77399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reeform 22">
              <a:extLst>
                <a:ext uri="{FF2B5EF4-FFF2-40B4-BE49-F238E27FC236}">
                  <a16:creationId xmlns:a16="http://schemas.microsoft.com/office/drawing/2014/main" id="{A5E738B1-537A-48F5-B99B-72BF4EA8B0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a:extLst>
              <a:ext uri="{FF2B5EF4-FFF2-40B4-BE49-F238E27FC236}">
                <a16:creationId xmlns:a16="http://schemas.microsoft.com/office/drawing/2014/main" id="{65CAAAF8-C872-447C-BCD0-F5CD3016C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50" name="Freeform 27">
              <a:extLst>
                <a:ext uri="{FF2B5EF4-FFF2-40B4-BE49-F238E27FC236}">
                  <a16:creationId xmlns:a16="http://schemas.microsoft.com/office/drawing/2014/main" id="{3CD192F9-4898-4362-B1A2-3DDAA5461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a:extLst>
                <a:ext uri="{FF2B5EF4-FFF2-40B4-BE49-F238E27FC236}">
                  <a16:creationId xmlns:a16="http://schemas.microsoft.com/office/drawing/2014/main" id="{25658BAB-0A60-4CAE-B735-5297A284A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a:extLst>
                <a:ext uri="{FF2B5EF4-FFF2-40B4-BE49-F238E27FC236}">
                  <a16:creationId xmlns:a16="http://schemas.microsoft.com/office/drawing/2014/main" id="{B176DB7C-2C45-4E08-956B-5D2E339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a:extLst>
                <a:ext uri="{FF2B5EF4-FFF2-40B4-BE49-F238E27FC236}">
                  <a16:creationId xmlns:a16="http://schemas.microsoft.com/office/drawing/2014/main" id="{671B014E-7E67-4978-A9AB-7C6E2F99F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a:extLst>
                <a:ext uri="{FF2B5EF4-FFF2-40B4-BE49-F238E27FC236}">
                  <a16:creationId xmlns:a16="http://schemas.microsoft.com/office/drawing/2014/main" id="{193156F8-3B15-4064-8C4B-F21ED4F37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a:extLst>
                <a:ext uri="{FF2B5EF4-FFF2-40B4-BE49-F238E27FC236}">
                  <a16:creationId xmlns:a16="http://schemas.microsoft.com/office/drawing/2014/main" id="{96B721A4-876F-43D1-B231-585A55B38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a:extLst>
                <a:ext uri="{FF2B5EF4-FFF2-40B4-BE49-F238E27FC236}">
                  <a16:creationId xmlns:a16="http://schemas.microsoft.com/office/drawing/2014/main" id="{3D9AB238-BB7F-4D15-83B0-BD6CA92CC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a:extLst>
                <a:ext uri="{FF2B5EF4-FFF2-40B4-BE49-F238E27FC236}">
                  <a16:creationId xmlns:a16="http://schemas.microsoft.com/office/drawing/2014/main" id="{85F91E03-6B79-4561-AADA-9D9EE519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a:extLst>
                <a:ext uri="{FF2B5EF4-FFF2-40B4-BE49-F238E27FC236}">
                  <a16:creationId xmlns:a16="http://schemas.microsoft.com/office/drawing/2014/main" id="{A2B05A7B-02BB-4384-AB3F-6300769C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a:extLst>
                <a:ext uri="{FF2B5EF4-FFF2-40B4-BE49-F238E27FC236}">
                  <a16:creationId xmlns:a16="http://schemas.microsoft.com/office/drawing/2014/main" id="{10C0CEA7-547A-4AB3-99B0-971B1E98A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a:extLst>
                <a:ext uri="{FF2B5EF4-FFF2-40B4-BE49-F238E27FC236}">
                  <a16:creationId xmlns:a16="http://schemas.microsoft.com/office/drawing/2014/main" id="{643A7C23-A309-4BDC-AC90-7E150B0A7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a:extLst>
                <a:ext uri="{FF2B5EF4-FFF2-40B4-BE49-F238E27FC236}">
                  <a16:creationId xmlns:a16="http://schemas.microsoft.com/office/drawing/2014/main" id="{CDFCEA60-6323-4E47-A467-83E3D32C0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angle 62">
            <a:extLst>
              <a:ext uri="{FF2B5EF4-FFF2-40B4-BE49-F238E27FC236}">
                <a16:creationId xmlns:a16="http://schemas.microsoft.com/office/drawing/2014/main" id="{42D62A3B-08B7-4F45-B0BC-A23B2CC9C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reeform 11">
            <a:extLst>
              <a:ext uri="{FF2B5EF4-FFF2-40B4-BE49-F238E27FC236}">
                <a16:creationId xmlns:a16="http://schemas.microsoft.com/office/drawing/2014/main" id="{7527CAFC-17AC-48FE-AB33-811D38361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Content Placeholder 3">
            <a:extLst>
              <a:ext uri="{FF2B5EF4-FFF2-40B4-BE49-F238E27FC236}">
                <a16:creationId xmlns:a16="http://schemas.microsoft.com/office/drawing/2014/main" id="{BF8F0A76-0FCE-9978-B967-24AEF8BB2817}"/>
              </a:ext>
            </a:extLst>
          </p:cNvPr>
          <p:cNvSpPr>
            <a:spLocks noGrp="1"/>
          </p:cNvSpPr>
          <p:nvPr>
            <p:ph idx="1"/>
          </p:nvPr>
        </p:nvSpPr>
        <p:spPr/>
        <p:txBody>
          <a:bodyPr>
            <a:normAutofit/>
          </a:bodyPr>
          <a:lstStyle/>
          <a:p>
            <a:pPr marL="0" indent="0">
              <a:buNone/>
            </a:pPr>
            <a:r>
              <a:rPr lang="en-US" sz="2200" b="1" dirty="0"/>
              <a:t>The DEI Journey (Terry </a:t>
            </a:r>
            <a:r>
              <a:rPr lang="en-US" sz="2200" b="1" dirty="0" err="1"/>
              <a:t>Allbritton</a:t>
            </a:r>
            <a:r>
              <a:rPr lang="en-US" sz="2200" b="1" dirty="0"/>
              <a:t>)</a:t>
            </a:r>
          </a:p>
          <a:p>
            <a:r>
              <a:rPr lang="en-US" sz="2200" i="1" dirty="0"/>
              <a:t>Psychological safety involves people experiencing the freedom and safety to engage (rather than being focused on protecting themselves). Employees must feel that managers seem human, and moreover, managers must build trust with their employees by doing what they say they will do. Managers can also influence psychological safety by seeking feedback from employees about how well they, as managers, are doing. Doing so communicates that they trust and value employee input.</a:t>
            </a:r>
            <a:r>
              <a:rPr lang="en-US" sz="2400" b="1" i="1" dirty="0"/>
              <a:t> </a:t>
            </a:r>
          </a:p>
        </p:txBody>
      </p:sp>
    </p:spTree>
    <p:extLst>
      <p:ext uri="{BB962C8B-B14F-4D97-AF65-F5344CB8AC3E}">
        <p14:creationId xmlns:p14="http://schemas.microsoft.com/office/powerpoint/2010/main" val="298932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2592925" y="624110"/>
            <a:ext cx="8911687" cy="1280890"/>
          </a:xfrm>
        </p:spPr>
        <p:txBody>
          <a:bodyPr>
            <a:normAutofit/>
          </a:bodyPr>
          <a:lstStyle/>
          <a:p>
            <a:r>
              <a:rPr lang="en-US" dirty="0"/>
              <a:t>Takeaways - Monday	</a:t>
            </a:r>
          </a:p>
        </p:txBody>
      </p:sp>
      <p:sp>
        <p:nvSpPr>
          <p:cNvPr id="4" name="Content Placeholder 3">
            <a:extLst>
              <a:ext uri="{FF2B5EF4-FFF2-40B4-BE49-F238E27FC236}">
                <a16:creationId xmlns:a16="http://schemas.microsoft.com/office/drawing/2014/main" id="{BFCC2216-65C5-D55B-DB78-B405BD9369F1}"/>
              </a:ext>
            </a:extLst>
          </p:cNvPr>
          <p:cNvSpPr>
            <a:spLocks noGrp="1"/>
          </p:cNvSpPr>
          <p:nvPr>
            <p:ph idx="1"/>
          </p:nvPr>
        </p:nvSpPr>
        <p:spPr/>
        <p:txBody>
          <a:bodyPr>
            <a:normAutofit/>
          </a:bodyPr>
          <a:lstStyle/>
          <a:p>
            <a:pPr marL="0" indent="0">
              <a:buNone/>
            </a:pPr>
            <a:r>
              <a:rPr lang="en-US" sz="2000" b="1" dirty="0"/>
              <a:t>Talent Acquisition and Retention (Brenden Wright): </a:t>
            </a:r>
          </a:p>
          <a:p>
            <a:r>
              <a:rPr lang="en-US" sz="2000" i="1" dirty="0"/>
              <a:t>Broaden your traditional thinking. Make attracting top talent a strategic goal of your organization. Lead the way with new thinking, make your brand clear, get away from “the war for talent” mentality, and create opportunities that highlight “what’s in it for the employee”. Think social media, videos, interviews with current staff….</a:t>
            </a:r>
          </a:p>
          <a:p>
            <a:r>
              <a:rPr lang="en-US" sz="2000" i="1" dirty="0"/>
              <a:t>The rule of 4: Todd Carlisle who ran staffing/HR at Google and Twitter found that 4 interviews (4 different people) are enough to predict whether or not to hire someone with 86% accuracy. </a:t>
            </a:r>
          </a:p>
        </p:txBody>
      </p:sp>
    </p:spTree>
    <p:extLst>
      <p:ext uri="{BB962C8B-B14F-4D97-AF65-F5344CB8AC3E}">
        <p14:creationId xmlns:p14="http://schemas.microsoft.com/office/powerpoint/2010/main" val="149685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2592925" y="624110"/>
            <a:ext cx="8911687" cy="1280890"/>
          </a:xfrm>
        </p:spPr>
        <p:txBody>
          <a:bodyPr>
            <a:normAutofit/>
          </a:bodyPr>
          <a:lstStyle/>
          <a:p>
            <a:r>
              <a:rPr lang="en-US" dirty="0"/>
              <a:t>Takeaways – Monday 	</a:t>
            </a:r>
          </a:p>
        </p:txBody>
      </p:sp>
      <p:sp>
        <p:nvSpPr>
          <p:cNvPr id="4" name="Content Placeholder 3">
            <a:extLst>
              <a:ext uri="{FF2B5EF4-FFF2-40B4-BE49-F238E27FC236}">
                <a16:creationId xmlns:a16="http://schemas.microsoft.com/office/drawing/2014/main" id="{BFCC2216-65C5-D55B-DB78-B405BD9369F1}"/>
              </a:ext>
            </a:extLst>
          </p:cNvPr>
          <p:cNvSpPr>
            <a:spLocks noGrp="1"/>
          </p:cNvSpPr>
          <p:nvPr>
            <p:ph idx="1"/>
          </p:nvPr>
        </p:nvSpPr>
        <p:spPr/>
        <p:txBody>
          <a:bodyPr>
            <a:noAutofit/>
          </a:bodyPr>
          <a:lstStyle/>
          <a:p>
            <a:pPr marL="0" indent="0">
              <a:buNone/>
            </a:pPr>
            <a:r>
              <a:rPr lang="en-US" sz="2000" b="1" dirty="0"/>
              <a:t>The Wisdom of Indirect Cost Rates! How to Use and Sustain Them! (Betty Tingle and Alex P. Weekes)</a:t>
            </a:r>
          </a:p>
          <a:p>
            <a:r>
              <a:rPr lang="en-US" sz="2000" dirty="0"/>
              <a:t>Uniform Guidance 2 CFR § 200.332 provides requirements for pass-through entities. Provisional rates are commonly used. Seek out consulting if your NPC is struggling with rate negotiation. </a:t>
            </a:r>
          </a:p>
          <a:p>
            <a:pPr marL="0" indent="0">
              <a:buNone/>
            </a:pPr>
            <a:r>
              <a:rPr lang="en-US" sz="2000" b="1" dirty="0"/>
              <a:t>Promoting Education and Research Learning Sessions at your NPC (Katrina Washburn, Kevin Hull and James McCallum) </a:t>
            </a:r>
          </a:p>
          <a:p>
            <a:r>
              <a:rPr lang="en-US" sz="2000" dirty="0"/>
              <a:t>Know the needs of your NPC’s education mission, match needs with funding opportunities and measure success. Helpful tool offered for tracking success; especially useful when reporting to your Board!</a:t>
            </a:r>
          </a:p>
          <a:p>
            <a:r>
              <a:rPr lang="en-US" dirty="0"/>
              <a:t>NPC cannot receive revenue to place medical students on a fee per student basis.   </a:t>
            </a:r>
            <a:endParaRPr lang="en-US" sz="2000" dirty="0"/>
          </a:p>
        </p:txBody>
      </p:sp>
    </p:spTree>
    <p:extLst>
      <p:ext uri="{BB962C8B-B14F-4D97-AF65-F5344CB8AC3E}">
        <p14:creationId xmlns:p14="http://schemas.microsoft.com/office/powerpoint/2010/main" val="3106554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2592925" y="624110"/>
            <a:ext cx="8911687" cy="1280890"/>
          </a:xfrm>
        </p:spPr>
        <p:txBody>
          <a:bodyPr>
            <a:normAutofit/>
          </a:bodyPr>
          <a:lstStyle/>
          <a:p>
            <a:r>
              <a:rPr lang="en-US" dirty="0"/>
              <a:t>Takeaways - Monday</a:t>
            </a:r>
          </a:p>
        </p:txBody>
      </p:sp>
      <p:sp>
        <p:nvSpPr>
          <p:cNvPr id="4" name="Content Placeholder 3">
            <a:extLst>
              <a:ext uri="{FF2B5EF4-FFF2-40B4-BE49-F238E27FC236}">
                <a16:creationId xmlns:a16="http://schemas.microsoft.com/office/drawing/2014/main" id="{BFCC2216-65C5-D55B-DB78-B405BD9369F1}"/>
              </a:ext>
            </a:extLst>
          </p:cNvPr>
          <p:cNvSpPr>
            <a:spLocks noGrp="1"/>
          </p:cNvSpPr>
          <p:nvPr>
            <p:ph idx="1"/>
          </p:nvPr>
        </p:nvSpPr>
        <p:spPr/>
        <p:txBody>
          <a:bodyPr>
            <a:noAutofit/>
          </a:bodyPr>
          <a:lstStyle/>
          <a:p>
            <a:pPr marL="0" indent="0">
              <a:buNone/>
            </a:pPr>
            <a:r>
              <a:rPr lang="en-US" sz="2000" b="1" dirty="0"/>
              <a:t>Strategic Planning (Michele Packard-Milam)</a:t>
            </a:r>
          </a:p>
          <a:p>
            <a:r>
              <a:rPr lang="en-US" sz="2200" dirty="0"/>
              <a:t> 70% of board discussions should be of a strategic nature. Start with clear mission and vision statements. Perform a SWOT. Start small. Consider calling it a business plan.</a:t>
            </a:r>
          </a:p>
          <a:p>
            <a:pPr marL="0" indent="0">
              <a:buNone/>
            </a:pPr>
            <a:endParaRPr lang="en-US" sz="2000" b="1" dirty="0"/>
          </a:p>
          <a:p>
            <a:pPr marL="0" indent="0">
              <a:buNone/>
            </a:pPr>
            <a:r>
              <a:rPr lang="en-US" sz="2000" b="1" dirty="0"/>
              <a:t>The P.E.A.R.L.S of NPPO Auditing: Navigating NPPO (</a:t>
            </a:r>
            <a:r>
              <a:rPr lang="en-US" sz="2000" b="1" dirty="0" err="1"/>
              <a:t>Jeteseya</a:t>
            </a:r>
            <a:r>
              <a:rPr lang="en-US" sz="2000" b="1" dirty="0"/>
              <a:t> Dennis and Woody Haskell)</a:t>
            </a:r>
          </a:p>
          <a:p>
            <a:r>
              <a:rPr lang="en-US" sz="2200" dirty="0"/>
              <a:t>Read the notification letter to prepare early on. Make sure to justify expenses. </a:t>
            </a:r>
          </a:p>
        </p:txBody>
      </p:sp>
    </p:spTree>
    <p:extLst>
      <p:ext uri="{BB962C8B-B14F-4D97-AF65-F5344CB8AC3E}">
        <p14:creationId xmlns:p14="http://schemas.microsoft.com/office/powerpoint/2010/main" val="3962335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2592925" y="624110"/>
            <a:ext cx="8911687" cy="1280890"/>
          </a:xfrm>
        </p:spPr>
        <p:txBody>
          <a:bodyPr>
            <a:normAutofit/>
          </a:bodyPr>
          <a:lstStyle/>
          <a:p>
            <a:r>
              <a:rPr lang="en-US" dirty="0"/>
              <a:t>Takeaways - Tuesday	</a:t>
            </a:r>
          </a:p>
        </p:txBody>
      </p:sp>
      <p:sp>
        <p:nvSpPr>
          <p:cNvPr id="4" name="Content Placeholder 3">
            <a:extLst>
              <a:ext uri="{FF2B5EF4-FFF2-40B4-BE49-F238E27FC236}">
                <a16:creationId xmlns:a16="http://schemas.microsoft.com/office/drawing/2014/main" id="{BFCC2216-65C5-D55B-DB78-B405BD9369F1}"/>
              </a:ext>
            </a:extLst>
          </p:cNvPr>
          <p:cNvSpPr>
            <a:spLocks noGrp="1"/>
          </p:cNvSpPr>
          <p:nvPr>
            <p:ph idx="1"/>
          </p:nvPr>
        </p:nvSpPr>
        <p:spPr/>
        <p:txBody>
          <a:bodyPr>
            <a:noAutofit/>
          </a:bodyPr>
          <a:lstStyle/>
          <a:p>
            <a:pPr marL="0" indent="0">
              <a:buNone/>
            </a:pPr>
            <a:r>
              <a:rPr lang="en-US" sz="2000" b="1" dirty="0"/>
              <a:t>Key Performance Indicators (KPI) Pearls of Wisdom for NPC Board: Best Practices for Meetings, Agendas, and Reports (Michele Packard-Milam)</a:t>
            </a:r>
          </a:p>
          <a:p>
            <a:r>
              <a:rPr lang="en-US" sz="2000" dirty="0"/>
              <a:t>Ask first: What do we need to know?  Create KPIs with strategic goals in mind and use them to tell a story.  Allow enough time to collect and analyze the date. Give your board the full packet at least a week in advance of the meeting to make the most of the meeting.  Remember 70% of Board discussions should be strategic. </a:t>
            </a:r>
          </a:p>
        </p:txBody>
      </p:sp>
    </p:spTree>
    <p:extLst>
      <p:ext uri="{BB962C8B-B14F-4D97-AF65-F5344CB8AC3E}">
        <p14:creationId xmlns:p14="http://schemas.microsoft.com/office/powerpoint/2010/main" val="103404244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2C7EEC-86F6-4CA7-805C-CB656E6A6356}">
  <ds:schemaRefs>
    <ds:schemaRef ds:uri="http://schemas.microsoft.com/sharepoint/v3/contenttype/forms"/>
  </ds:schemaRefs>
</ds:datastoreItem>
</file>

<file path=customXml/itemProps2.xml><?xml version="1.0" encoding="utf-8"?>
<ds:datastoreItem xmlns:ds="http://schemas.openxmlformats.org/officeDocument/2006/customXml" ds:itemID="{26C8EDA9-70CE-4A62-99FE-71B395D1BB0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8664C2C-082A-4164-A0C5-E616AB2AD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252</TotalTime>
  <Words>1116</Words>
  <Application>Microsoft Macintosh PowerPoint</Application>
  <PresentationFormat>Widescreen</PresentationFormat>
  <Paragraphs>82</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Wingdings</vt:lpstr>
      <vt:lpstr>Wingdings 3</vt:lpstr>
      <vt:lpstr>Wisp</vt:lpstr>
      <vt:lpstr> Pearls of Wisdom NPC Wrap-up </vt:lpstr>
      <vt:lpstr>Where it all began…</vt:lpstr>
      <vt:lpstr>PowerPoint Presentation</vt:lpstr>
      <vt:lpstr>Takeaways – Sunday and Monday</vt:lpstr>
      <vt:lpstr>Takeaways - Monday</vt:lpstr>
      <vt:lpstr>Takeaways - Monday </vt:lpstr>
      <vt:lpstr>Takeaways – Monday  </vt:lpstr>
      <vt:lpstr>Takeaways - Monday</vt:lpstr>
      <vt:lpstr>Takeaways - Tuesday </vt:lpstr>
      <vt:lpstr>Takeaways - Tuesday </vt:lpstr>
      <vt:lpstr>Takeaways - Tuesday </vt:lpstr>
      <vt:lpstr>Takeaways - Tuesday </vt:lpstr>
      <vt:lpstr>Takeaways - Tuesday </vt:lpstr>
      <vt:lpstr>Takeaways - Tuesday </vt:lpstr>
      <vt:lpstr>And where it ended…..</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Hawk Tran</dc:creator>
  <cp:lastModifiedBy>Danielle Fleumer</cp:lastModifiedBy>
  <cp:revision>10</cp:revision>
  <dcterms:created xsi:type="dcterms:W3CDTF">2022-06-17T18:40:26Z</dcterms:created>
  <dcterms:modified xsi:type="dcterms:W3CDTF">2022-09-14T04:53:58Z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